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1"/>
    <p:sldMasterId id="2147483706" r:id="rId2"/>
    <p:sldMasterId id="2147483712" r:id="rId3"/>
    <p:sldMasterId id="2147483724" r:id="rId4"/>
    <p:sldMasterId id="2147483732" r:id="rId5"/>
  </p:sldMasterIdLst>
  <p:notesMasterIdLst>
    <p:notesMasterId r:id="rId19"/>
  </p:notesMasterIdLst>
  <p:handoutMasterIdLst>
    <p:handoutMasterId r:id="rId20"/>
  </p:handoutMasterIdLst>
  <p:sldIdLst>
    <p:sldId id="446" r:id="rId6"/>
    <p:sldId id="447" r:id="rId7"/>
    <p:sldId id="449" r:id="rId8"/>
    <p:sldId id="427" r:id="rId9"/>
    <p:sldId id="441" r:id="rId10"/>
    <p:sldId id="453" r:id="rId11"/>
    <p:sldId id="454" r:id="rId12"/>
    <p:sldId id="455" r:id="rId13"/>
    <p:sldId id="452" r:id="rId14"/>
    <p:sldId id="434" r:id="rId15"/>
    <p:sldId id="433" r:id="rId16"/>
    <p:sldId id="426" r:id="rId17"/>
    <p:sldId id="45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76"/>
    <p:restoredTop sz="95391"/>
  </p:normalViewPr>
  <p:slideViewPr>
    <p:cSldViewPr snapToGrid="0">
      <p:cViewPr varScale="1">
        <p:scale>
          <a:sx n="84" d="100"/>
          <a:sy n="84" d="100"/>
        </p:scale>
        <p:origin x="192" y="640"/>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152"/>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5/30/22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5/30/22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government/"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www.avatarsforukraine.com/" TargetMode="External"/><Relationship Id="rId4" Type="http://schemas.openxmlformats.org/officeDocument/2006/relationships/hyperlink" Target="https://www.imd.org/research-knowledge/articles/could-blockchain-revolutionize-philanthropy/"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overnment/"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www.avatarsforukraine.com/" TargetMode="External"/><Relationship Id="rId4" Type="http://schemas.openxmlformats.org/officeDocument/2006/relationships/hyperlink" Target="https://www.imd.org/research-knowledge/articles/could-blockchain-revolutionize-philanthrop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1667921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Link to NFTs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ipfs.io</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ipfs</a:t>
            </a:r>
            <a:r>
              <a:rPr lang="en-US" sz="1200" kern="1200" dirty="0">
                <a:solidFill>
                  <a:schemeClr val="tx1"/>
                </a:solidFill>
                <a:effectLst/>
                <a:latin typeface="+mn-lt"/>
                <a:ea typeface="+mn-ea"/>
                <a:cs typeface="+mn-cs"/>
              </a:rPr>
              <a:t>/QmXz997DowsBcEcspKUMfjHLL2zB5YEKq3cCKALVEjjeFu - "Avatar”</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ipfs.io</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ipfs</a:t>
            </a:r>
            <a:r>
              <a:rPr lang="en-US" sz="1200" kern="1200" dirty="0">
                <a:solidFill>
                  <a:schemeClr val="tx1"/>
                </a:solidFill>
                <a:effectLst/>
                <a:latin typeface="+mn-lt"/>
                <a:ea typeface="+mn-ea"/>
                <a:cs typeface="+mn-cs"/>
              </a:rPr>
              <a:t>/QmVgnH5CY9D4uE4TXMWXLrh5DyTKTUfB1FqSrJKCqhHJLA - "</a:t>
            </a:r>
            <a:r>
              <a:rPr lang="en-US" sz="1200" kern="1200" dirty="0" err="1">
                <a:solidFill>
                  <a:schemeClr val="tx1"/>
                </a:solidFill>
                <a:effectLst/>
                <a:latin typeface="+mn-lt"/>
                <a:ea typeface="+mn-ea"/>
                <a:cs typeface="+mn-cs"/>
              </a:rPr>
              <a:t>Brotherly_Arms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ipfs.io</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ipfs</a:t>
            </a:r>
            <a:r>
              <a:rPr lang="en-US" sz="1200" kern="1200" dirty="0">
                <a:solidFill>
                  <a:schemeClr val="tx1"/>
                </a:solidFill>
                <a:effectLst/>
                <a:latin typeface="+mn-lt"/>
                <a:ea typeface="+mn-ea"/>
                <a:cs typeface="+mn-cs"/>
              </a:rPr>
              <a:t>/QmRLLH6sce7JwWnhzfGStxc2VkFreTAkQPJZGnCfwYcU3w - "</a:t>
            </a:r>
            <a:r>
              <a:rPr lang="en-US" sz="1200" kern="1200" dirty="0" err="1">
                <a:solidFill>
                  <a:schemeClr val="tx1"/>
                </a:solidFill>
                <a:effectLst/>
                <a:latin typeface="+mn-lt"/>
                <a:ea typeface="+mn-ea"/>
                <a:cs typeface="+mn-cs"/>
              </a:rPr>
              <a:t>Beauty_Comes_from_the_Heart</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ipfs.io</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ipfs</a:t>
            </a:r>
            <a:r>
              <a:rPr lang="en-US" sz="1200" kern="1200" dirty="0">
                <a:solidFill>
                  <a:schemeClr val="tx1"/>
                </a:solidFill>
                <a:effectLst/>
                <a:latin typeface="+mn-lt"/>
                <a:ea typeface="+mn-ea"/>
                <a:cs typeface="+mn-cs"/>
              </a:rPr>
              <a:t>/QmNcFP3hhf8QDDHVUX3PT6roVzD6oHty1maiAeXiApLhKC - "</a:t>
            </a:r>
            <a:r>
              <a:rPr lang="en-US" sz="1200" kern="1200" dirty="0" err="1">
                <a:solidFill>
                  <a:schemeClr val="tx1"/>
                </a:solidFill>
                <a:effectLst/>
                <a:latin typeface="+mn-lt"/>
                <a:ea typeface="+mn-ea"/>
                <a:cs typeface="+mn-cs"/>
              </a:rPr>
              <a:t>Help_your_people</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10</a:t>
            </a:fld>
            <a:endParaRPr lang="en-US" dirty="0"/>
          </a:p>
        </p:txBody>
      </p:sp>
    </p:spTree>
    <p:extLst>
      <p:ext uri="{BB962C8B-B14F-4D97-AF65-F5344CB8AC3E}">
        <p14:creationId xmlns:p14="http://schemas.microsoft.com/office/powerpoint/2010/main" val="1393805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11</a:t>
            </a:fld>
            <a:endParaRPr lang="en-US" dirty="0"/>
          </a:p>
        </p:txBody>
      </p:sp>
    </p:spTree>
    <p:extLst>
      <p:ext uri="{BB962C8B-B14F-4D97-AF65-F5344CB8AC3E}">
        <p14:creationId xmlns:p14="http://schemas.microsoft.com/office/powerpoint/2010/main" val="4004600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Ukraine government website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IMD</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5"/>
              </a:rPr>
              <a:t>Avatars For Ukraine</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12</a:t>
            </a:fld>
            <a:endParaRPr lang="en-US" dirty="0"/>
          </a:p>
        </p:txBody>
      </p:sp>
    </p:spTree>
    <p:extLst>
      <p:ext uri="{BB962C8B-B14F-4D97-AF65-F5344CB8AC3E}">
        <p14:creationId xmlns:p14="http://schemas.microsoft.com/office/powerpoint/2010/main" val="2193302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Ukraine government website</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IMD</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5"/>
              </a:rPr>
              <a:t>Avatars For Ukraine</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13</a:t>
            </a:fld>
            <a:endParaRPr lang="en-US" dirty="0"/>
          </a:p>
        </p:txBody>
      </p:sp>
    </p:spTree>
    <p:extLst>
      <p:ext uri="{BB962C8B-B14F-4D97-AF65-F5344CB8AC3E}">
        <p14:creationId xmlns:p14="http://schemas.microsoft.com/office/powerpoint/2010/main" val="2894534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5/30/22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FC5FADE3-B84E-4AF7-91CC-AB47E1A43619}"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401306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5/30/22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82732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310904-DE8F-4B8E-99C6-5AFA03672FFA}" type="datetimeFigureOut">
              <a:rPr lang="en-US" smtClean="0"/>
              <a:t>5/30/22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728119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310904-DE8F-4B8E-99C6-5AFA03672FFA}" type="datetimeFigureOut">
              <a:rPr lang="en-US" smtClean="0"/>
              <a:t>5/30/22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990861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310904-DE8F-4B8E-99C6-5AFA03672FFA}" type="datetimeFigureOut">
              <a:rPr lang="en-US" smtClean="0"/>
              <a:t>5/30/22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818340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310904-DE8F-4B8E-99C6-5AFA03672FFA}" type="datetimeFigureOut">
              <a:rPr lang="en-US" smtClean="0"/>
              <a:t>5/30/22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C5FADE3-B84E-4AF7-91CC-AB47E1A43619}"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110242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F310904-DE8F-4B8E-99C6-5AFA03672FFA}" type="datetimeFigureOut">
              <a:rPr lang="en-US" smtClean="0"/>
              <a:t>5/30/22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794065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310904-DE8F-4B8E-99C6-5AFA03672FFA}" type="datetimeFigureOut">
              <a:rPr lang="en-US" smtClean="0"/>
              <a:t>5/30/22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941467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310904-DE8F-4B8E-99C6-5AFA03672FFA}" type="datetimeFigureOut">
              <a:rPr lang="en-US" smtClean="0"/>
              <a:t>5/30/22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445238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5/30/22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14675454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5/30/22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444368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379989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7725985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956562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8598278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078214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837198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45734121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3339468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60581568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3.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5/30/22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5/30/22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5/30/22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5/30/22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8F310904-DE8F-4B8E-99C6-5AFA03672FFA}" type="datetimeFigureOut">
              <a:rPr lang="en-US" smtClean="0"/>
              <a:t>5/30/22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FC5FADE3-B84E-4AF7-91CC-AB47E1A43619}" type="slidenum">
              <a:rPr lang="en-US" smtClean="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87734762"/>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1" r:id="rId18"/>
    <p:sldLayoutId id="2147483752" r:id="rId19"/>
    <p:sldLayoutId id="2147483753" r:id="rId20"/>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p15:clr>
            <a:srgbClr val="F26B43"/>
          </p15:clr>
        </p15:guide>
        <p15:guide id="2" pos="2568">
          <p15:clr>
            <a:srgbClr val="F26B43"/>
          </p15:clr>
        </p15:guide>
        <p15:guide id="3" pos="288">
          <p15:clr>
            <a:srgbClr val="5ACBF0"/>
          </p15:clr>
        </p15:guide>
        <p15:guide id="4" pos="7392">
          <p15:clr>
            <a:srgbClr val="5ACBF0"/>
          </p15:clr>
        </p15:guide>
        <p15:guide id="5" orient="horz" pos="576">
          <p15:clr>
            <a:srgbClr val="5ACBF0"/>
          </p15:clr>
        </p15:guide>
        <p15:guide id="6" orient="horz" pos="3744">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app.pinata.cloud/pinmanager" TargetMode="External"/><Relationship Id="rId2" Type="http://schemas.openxmlformats.org/officeDocument/2006/relationships/image" Target="../media/image2.png"/><Relationship Id="rId1" Type="http://schemas.openxmlformats.org/officeDocument/2006/relationships/slideLayout" Target="../slideLayouts/slideLayout27.xml"/><Relationship Id="rId6" Type="http://schemas.openxmlformats.org/officeDocument/2006/relationships/hyperlink" Target="https://ipfs.io/" TargetMode="External"/><Relationship Id="rId5" Type="http://schemas.openxmlformats.org/officeDocument/2006/relationships/hyperlink" Target="https://streamlit.io/"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hyperlink" Target="https://ipfs.io/" TargetMode="External"/><Relationship Id="rId3" Type="http://schemas.openxmlformats.org/officeDocument/2006/relationships/image" Target="../media/image8.jpeg"/><Relationship Id="rId7" Type="http://schemas.openxmlformats.org/officeDocument/2006/relationships/hyperlink" Target="https://app.pinata.cloud/pinmanager" TargetMode="External"/><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hyperlink" Target="https://rinkebyfaucet.com/" TargetMode="External"/><Relationship Id="rId5" Type="http://schemas.openxmlformats.org/officeDocument/2006/relationships/hyperlink" Target="https://metamask.io/" TargetMode="External"/><Relationship Id="rId4" Type="http://schemas.openxmlformats.org/officeDocument/2006/relationships/hyperlink" Target="https://remix.ethereum.org/" TargetMode="External"/><Relationship Id="rId9" Type="http://schemas.openxmlformats.org/officeDocument/2006/relationships/hyperlink" Target="https://streamlit.i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3.xml"/><Relationship Id="rId5" Type="http://schemas.openxmlformats.org/officeDocument/2006/relationships/image" Target="../media/image9.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3.xml"/><Relationship Id="rId5" Type="http://schemas.openxmlformats.org/officeDocument/2006/relationships/image" Target="../media/image10.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3.xml"/><Relationship Id="rId5" Type="http://schemas.openxmlformats.org/officeDocument/2006/relationships/image" Target="../media/image1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t="18" b="18"/>
          <a:stretch/>
        </p:blipFill>
        <p:spPr>
          <a:xfrm>
            <a:off x="0" y="0"/>
            <a:ext cx="12192000" cy="6858000"/>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738554" y="1189893"/>
            <a:ext cx="6581554" cy="2807676"/>
          </a:xfrm>
        </p:spPr>
        <p:txBody>
          <a:bodyPr anchor="t" anchorCtr="0">
            <a:normAutofit fontScale="90000"/>
          </a:bodyPr>
          <a:lstStyle/>
          <a:p>
            <a:pPr algn="ctr"/>
            <a:r>
              <a:rPr lang="en-US" dirty="0"/>
              <a:t>NFT AUCTION 2022</a:t>
            </a:r>
            <a:br>
              <a:rPr lang="en-US" dirty="0"/>
            </a:br>
            <a:r>
              <a:rPr lang="en-US" dirty="0"/>
              <a:t>Effort to Support Ukraine</a:t>
            </a:r>
            <a:br>
              <a:rPr lang="en-US" dirty="0"/>
            </a:br>
            <a:r>
              <a:rPr lang="en-US" dirty="0"/>
              <a:t>Live at 6:30PM</a:t>
            </a:r>
            <a:br>
              <a:rPr lang="en-US" dirty="0"/>
            </a:br>
            <a:r>
              <a:rPr lang="en-US" dirty="0"/>
              <a:t>June 1st</a:t>
            </a:r>
            <a:br>
              <a:rPr lang="en-US" dirty="0"/>
            </a:br>
            <a:br>
              <a:rPr lang="en-US" dirty="0"/>
            </a:br>
            <a:br>
              <a:rPr lang="en-US" dirty="0"/>
            </a:br>
            <a:br>
              <a:rPr lang="en-US" dirty="0"/>
            </a:br>
            <a:endParaRPr lang="en-US" dirty="0"/>
          </a:p>
        </p:txBody>
      </p:sp>
      <p:sp>
        <p:nvSpPr>
          <p:cNvPr id="3" name="TextBox 2">
            <a:extLst>
              <a:ext uri="{FF2B5EF4-FFF2-40B4-BE49-F238E27FC236}">
                <a16:creationId xmlns:a16="http://schemas.microsoft.com/office/drawing/2014/main" id="{06BF8A52-6F11-1D4B-BC60-6CF472BC51A3}"/>
              </a:ext>
            </a:extLst>
          </p:cNvPr>
          <p:cNvSpPr txBox="1"/>
          <p:nvPr/>
        </p:nvSpPr>
        <p:spPr>
          <a:xfrm>
            <a:off x="9337432" y="4466492"/>
            <a:ext cx="3001108" cy="3139321"/>
          </a:xfrm>
          <a:prstGeom prst="rect">
            <a:avLst/>
          </a:prstGeom>
          <a:noFill/>
        </p:spPr>
        <p:txBody>
          <a:bodyPr wrap="square" rtlCol="0">
            <a:spAutoFit/>
          </a:bodyPr>
          <a:lstStyle/>
          <a:p>
            <a:pPr algn="ctr"/>
            <a:r>
              <a:rPr lang="en-US" sz="2400" dirty="0">
                <a:solidFill>
                  <a:schemeClr val="bg1"/>
                </a:solidFill>
                <a:latin typeface="+mj-lt"/>
              </a:rPr>
              <a:t>Hosted By: </a:t>
            </a:r>
          </a:p>
          <a:p>
            <a:pPr algn="ctr"/>
            <a:endParaRPr lang="en-US" sz="2400" dirty="0">
              <a:solidFill>
                <a:schemeClr val="bg1"/>
              </a:solidFill>
              <a:latin typeface="+mj-lt"/>
            </a:endParaRPr>
          </a:p>
          <a:p>
            <a:pPr algn="ctr"/>
            <a:r>
              <a:rPr lang="en-US" sz="2400" dirty="0">
                <a:solidFill>
                  <a:schemeClr val="bg1"/>
                </a:solidFill>
                <a:latin typeface="+mj-lt"/>
              </a:rPr>
              <a:t>Fabrice Salomon</a:t>
            </a:r>
          </a:p>
          <a:p>
            <a:pPr algn="ctr"/>
            <a:r>
              <a:rPr lang="en-US" sz="2400" dirty="0">
                <a:solidFill>
                  <a:schemeClr val="bg1"/>
                </a:solidFill>
                <a:latin typeface="+mj-lt"/>
              </a:rPr>
              <a:t>Diego Torres</a:t>
            </a:r>
          </a:p>
          <a:p>
            <a:pPr algn="ctr"/>
            <a:r>
              <a:rPr lang="en-US" sz="2400" dirty="0">
                <a:solidFill>
                  <a:schemeClr val="bg1"/>
                </a:solidFill>
                <a:latin typeface="+mj-lt"/>
              </a:rPr>
              <a:t>Sean Endicott</a:t>
            </a:r>
          </a:p>
          <a:p>
            <a:pPr algn="ctr"/>
            <a:r>
              <a:rPr lang="en-US" sz="2400" dirty="0" err="1">
                <a:solidFill>
                  <a:schemeClr val="bg1"/>
                </a:solidFill>
                <a:latin typeface="+mj-lt"/>
              </a:rPr>
              <a:t>Josina</a:t>
            </a:r>
            <a:r>
              <a:rPr lang="en-US" sz="2400" dirty="0">
                <a:solidFill>
                  <a:schemeClr val="bg1"/>
                </a:solidFill>
                <a:latin typeface="+mj-lt"/>
              </a:rPr>
              <a:t> Baiao</a:t>
            </a:r>
          </a:p>
          <a:p>
            <a:pPr algn="ctr"/>
            <a:endParaRPr lang="en-US" dirty="0"/>
          </a:p>
          <a:p>
            <a:pPr algn="ctr"/>
            <a:endParaRPr lang="en-US" dirty="0"/>
          </a:p>
          <a:p>
            <a:pPr algn="ctr"/>
            <a:endParaRPr lang="en-US" dirty="0"/>
          </a:p>
        </p:txBody>
      </p:sp>
      <p:pic>
        <p:nvPicPr>
          <p:cNvPr id="6" name="Picture 5">
            <a:extLst>
              <a:ext uri="{FF2B5EF4-FFF2-40B4-BE49-F238E27FC236}">
                <a16:creationId xmlns:a16="http://schemas.microsoft.com/office/drawing/2014/main" id="{CE7C6008-A818-D146-8A2D-E67A2C292A1C}"/>
              </a:ext>
            </a:extLst>
          </p:cNvPr>
          <p:cNvPicPr>
            <a:picLocks noChangeAspect="1"/>
          </p:cNvPicPr>
          <p:nvPr/>
        </p:nvPicPr>
        <p:blipFill>
          <a:blip r:embed="rId4"/>
          <a:stretch>
            <a:fillRect/>
          </a:stretch>
        </p:blipFill>
        <p:spPr>
          <a:xfrm>
            <a:off x="2240373" y="4059143"/>
            <a:ext cx="3855627" cy="2256638"/>
          </a:xfrm>
          <a:prstGeom prst="rect">
            <a:avLst/>
          </a:prstGeom>
        </p:spPr>
      </p:pic>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154BE3A-19AD-4209-ACDC-E7421A0C5E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6" name="Picture 25">
            <a:extLst>
              <a:ext uri="{FF2B5EF4-FFF2-40B4-BE49-F238E27FC236}">
                <a16:creationId xmlns:a16="http://schemas.microsoft.com/office/drawing/2014/main" id="{29E6BE99-AC1F-4A9E-BE46-DE901900204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8" name="Rectangle 27">
            <a:extLst>
              <a:ext uri="{FF2B5EF4-FFF2-40B4-BE49-F238E27FC236}">
                <a16:creationId xmlns:a16="http://schemas.microsoft.com/office/drawing/2014/main" id="{99DC7DB1-F372-45D3-9BD0-B4F22977C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35D1E4A3-6609-48CA-8146-E933DB388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9906A214-F61F-45A5-9B03-86C98470C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A1C31DC4-93F3-41DF-87A9-989BA3348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TextBox 35">
            <a:extLst>
              <a:ext uri="{FF2B5EF4-FFF2-40B4-BE49-F238E27FC236}">
                <a16:creationId xmlns:a16="http://schemas.microsoft.com/office/drawing/2014/main" id="{CD498D29-9D5B-4183-9C3F-91804BC4D4FB}"/>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38" name="Rectangle 37">
            <a:extLst>
              <a:ext uri="{FF2B5EF4-FFF2-40B4-BE49-F238E27FC236}">
                <a16:creationId xmlns:a16="http://schemas.microsoft.com/office/drawing/2014/main" id="{F797001C-C21F-48EE-9BF6-2E5B27E8A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97ACABF-A5AA-4136-8A7C-B5FE7884CA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2" name="Picture 41">
            <a:extLst>
              <a:ext uri="{FF2B5EF4-FFF2-40B4-BE49-F238E27FC236}">
                <a16:creationId xmlns:a16="http://schemas.microsoft.com/office/drawing/2014/main" id="{F56CA165-F15C-4957-A261-808B12E91B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4" name="Rectangle 43">
            <a:extLst>
              <a:ext uri="{FF2B5EF4-FFF2-40B4-BE49-F238E27FC236}">
                <a16:creationId xmlns:a16="http://schemas.microsoft.com/office/drawing/2014/main" id="{A0558563-651A-48C1-830F-85F87B015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37DC018-4948-40D3-91FE-2D3EC8536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8123" y="0"/>
            <a:ext cx="463972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dark, nature, lit, fireplace&#10;&#10;Description automatically generated">
            <a:extLst>
              <a:ext uri="{FF2B5EF4-FFF2-40B4-BE49-F238E27FC236}">
                <a16:creationId xmlns:a16="http://schemas.microsoft.com/office/drawing/2014/main" id="{D70536E7-7626-D54A-8E5F-D2ECDEE649AB}"/>
              </a:ext>
            </a:extLst>
          </p:cNvPr>
          <p:cNvPicPr>
            <a:picLocks noChangeAspect="1"/>
          </p:cNvPicPr>
          <p:nvPr/>
        </p:nvPicPr>
        <p:blipFill rotWithShape="1">
          <a:blip r:embed="rId6"/>
          <a:srcRect t="42907" r="-2" b="2238"/>
          <a:stretch/>
        </p:blipFill>
        <p:spPr>
          <a:xfrm>
            <a:off x="3843866" y="9526"/>
            <a:ext cx="2876825" cy="2586994"/>
          </a:xfrm>
          <a:prstGeom prst="rect">
            <a:avLst/>
          </a:prstGeom>
          <a:ln w="12700">
            <a:solidFill>
              <a:schemeClr val="tx1"/>
            </a:solidFill>
          </a:ln>
        </p:spPr>
      </p:pic>
      <p:pic>
        <p:nvPicPr>
          <p:cNvPr id="19" name="Picture 18">
            <a:extLst>
              <a:ext uri="{FF2B5EF4-FFF2-40B4-BE49-F238E27FC236}">
                <a16:creationId xmlns:a16="http://schemas.microsoft.com/office/drawing/2014/main" id="{D57AE104-D5E8-B24A-973B-65307E6CF1D5}"/>
              </a:ext>
            </a:extLst>
          </p:cNvPr>
          <p:cNvPicPr>
            <a:picLocks noChangeAspect="1"/>
          </p:cNvPicPr>
          <p:nvPr/>
        </p:nvPicPr>
        <p:blipFill rotWithShape="1">
          <a:blip r:embed="rId7"/>
          <a:srcRect r="4" b="63"/>
          <a:stretch/>
        </p:blipFill>
        <p:spPr>
          <a:xfrm>
            <a:off x="984901" y="21720"/>
            <a:ext cx="2858645" cy="4264096"/>
          </a:xfrm>
          <a:prstGeom prst="rect">
            <a:avLst/>
          </a:prstGeom>
          <a:ln w="12700">
            <a:solidFill>
              <a:schemeClr val="tx1"/>
            </a:solidFill>
          </a:ln>
        </p:spPr>
      </p:pic>
      <p:sp>
        <p:nvSpPr>
          <p:cNvPr id="11" name="TextBox 10">
            <a:extLst>
              <a:ext uri="{FF2B5EF4-FFF2-40B4-BE49-F238E27FC236}">
                <a16:creationId xmlns:a16="http://schemas.microsoft.com/office/drawing/2014/main" id="{220C144C-8218-6948-A768-79211BBF22A4}"/>
              </a:ext>
            </a:extLst>
          </p:cNvPr>
          <p:cNvSpPr txBox="1"/>
          <p:nvPr/>
        </p:nvSpPr>
        <p:spPr>
          <a:xfrm>
            <a:off x="7461212" y="187854"/>
            <a:ext cx="2863229" cy="2268559"/>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3600" dirty="0">
                <a:latin typeface="+mj-lt"/>
                <a:ea typeface="+mj-ea"/>
                <a:cs typeface="+mj-cs"/>
              </a:rPr>
              <a:t>NFTs Live Auction </a:t>
            </a:r>
          </a:p>
        </p:txBody>
      </p:sp>
      <p:pic>
        <p:nvPicPr>
          <p:cNvPr id="17" name="Picture 16" descr="A picture containing clothes&#10;&#10;Description automatically generated">
            <a:extLst>
              <a:ext uri="{FF2B5EF4-FFF2-40B4-BE49-F238E27FC236}">
                <a16:creationId xmlns:a16="http://schemas.microsoft.com/office/drawing/2014/main" id="{9A8DA44E-02C2-2548-A3C5-658E69497547}"/>
              </a:ext>
            </a:extLst>
          </p:cNvPr>
          <p:cNvPicPr>
            <a:picLocks noChangeAspect="1"/>
          </p:cNvPicPr>
          <p:nvPr/>
        </p:nvPicPr>
        <p:blipFill rotWithShape="1">
          <a:blip r:embed="rId8"/>
          <a:srcRect l="17481" r="13377" b="4"/>
          <a:stretch/>
        </p:blipFill>
        <p:spPr>
          <a:xfrm>
            <a:off x="1004526" y="4267831"/>
            <a:ext cx="2865799" cy="2590396"/>
          </a:xfrm>
          <a:prstGeom prst="rect">
            <a:avLst/>
          </a:prstGeom>
          <a:ln w="12700">
            <a:solidFill>
              <a:schemeClr val="tx1"/>
            </a:solidFill>
          </a:ln>
        </p:spPr>
      </p:pic>
      <p:sp>
        <p:nvSpPr>
          <p:cNvPr id="48" name="Rectangle 47">
            <a:extLst>
              <a:ext uri="{FF2B5EF4-FFF2-40B4-BE49-F238E27FC236}">
                <a16:creationId xmlns:a16="http://schemas.microsoft.com/office/drawing/2014/main" id="{2AA194F4-9790-4B97-B415-E1431A9B3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erson with a bird on the head&#10;&#10;Description automatically generated with low confidence">
            <a:extLst>
              <a:ext uri="{FF2B5EF4-FFF2-40B4-BE49-F238E27FC236}">
                <a16:creationId xmlns:a16="http://schemas.microsoft.com/office/drawing/2014/main" id="{4E0B5A98-5850-8241-8574-419F20F4DB27}"/>
              </a:ext>
            </a:extLst>
          </p:cNvPr>
          <p:cNvPicPr>
            <a:picLocks noChangeAspect="1"/>
          </p:cNvPicPr>
          <p:nvPr/>
        </p:nvPicPr>
        <p:blipFill rotWithShape="1">
          <a:blip r:embed="rId9"/>
          <a:srcRect r="6160" b="-2"/>
          <a:stretch/>
        </p:blipFill>
        <p:spPr>
          <a:xfrm>
            <a:off x="3872457" y="2612886"/>
            <a:ext cx="2860949" cy="4264106"/>
          </a:xfrm>
          <a:prstGeom prst="rect">
            <a:avLst/>
          </a:prstGeom>
          <a:ln w="12700">
            <a:solidFill>
              <a:schemeClr val="tx1"/>
            </a:solidFill>
          </a:ln>
        </p:spPr>
      </p:pic>
      <p:sp>
        <p:nvSpPr>
          <p:cNvPr id="50" name="Rectangle 49">
            <a:extLst>
              <a:ext uri="{FF2B5EF4-FFF2-40B4-BE49-F238E27FC236}">
                <a16:creationId xmlns:a16="http://schemas.microsoft.com/office/drawing/2014/main" id="{71A6CE9F-C2FB-4755-A838-F36AD5C8D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A86D912-3355-4D46-BCCC-C69CCF2B1256}"/>
              </a:ext>
            </a:extLst>
          </p:cNvPr>
          <p:cNvSpPr/>
          <p:nvPr/>
        </p:nvSpPr>
        <p:spPr>
          <a:xfrm>
            <a:off x="849719" y="131703"/>
            <a:ext cx="1725176" cy="369332"/>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a:ln/>
                <a:solidFill>
                  <a:schemeClr val="accent4"/>
                </a:solidFill>
              </a:rPr>
              <a:t>"</a:t>
            </a:r>
            <a:r>
              <a:rPr lang="en-US" b="1" dirty="0">
                <a:ln w="0"/>
                <a:effectLst>
                  <a:outerShdw blurRad="38100" dist="19050" dir="2700000" algn="tl" rotWithShape="0">
                    <a:schemeClr val="dk1">
                      <a:alpha val="40000"/>
                    </a:schemeClr>
                  </a:outerShdw>
                </a:effectLst>
              </a:rPr>
              <a:t>Avatar</a:t>
            </a:r>
            <a:r>
              <a:rPr lang="en-US" b="1" dirty="0">
                <a:ln/>
                <a:solidFill>
                  <a:schemeClr val="accent4"/>
                </a:solidFill>
              </a:rPr>
              <a:t>"</a:t>
            </a:r>
            <a:endParaRPr lang="en-US" sz="5400" b="1" dirty="0">
              <a:ln/>
              <a:solidFill>
                <a:schemeClr val="accent4"/>
              </a:solidFill>
            </a:endParaRPr>
          </a:p>
        </p:txBody>
      </p:sp>
      <p:sp>
        <p:nvSpPr>
          <p:cNvPr id="51" name="TextBox 50">
            <a:extLst>
              <a:ext uri="{FF2B5EF4-FFF2-40B4-BE49-F238E27FC236}">
                <a16:creationId xmlns:a16="http://schemas.microsoft.com/office/drawing/2014/main" id="{9605D4D8-F862-7D49-AEE2-37B6F2645008}"/>
              </a:ext>
            </a:extLst>
          </p:cNvPr>
          <p:cNvSpPr txBox="1"/>
          <p:nvPr/>
        </p:nvSpPr>
        <p:spPr>
          <a:xfrm>
            <a:off x="6720691" y="1322133"/>
            <a:ext cx="4359535" cy="6186309"/>
          </a:xfrm>
          <a:prstGeom prst="rect">
            <a:avLst/>
          </a:prstGeom>
          <a:noFill/>
        </p:spPr>
        <p:txBody>
          <a:bodyPr wrap="square">
            <a:spAutoFit/>
          </a:bodyPr>
          <a:lstStyle/>
          <a:p>
            <a:r>
              <a:rPr lang="en-US" i="1" dirty="0">
                <a:effectLst/>
                <a:latin typeface="+mj-lt"/>
              </a:rPr>
              <a:t>Starting Bid:</a:t>
            </a:r>
          </a:p>
          <a:p>
            <a:endParaRPr lang="en-US" i="1" dirty="0">
              <a:effectLst/>
              <a:latin typeface="+mj-lt"/>
            </a:endParaRPr>
          </a:p>
          <a:p>
            <a:r>
              <a:rPr lang="en-US" i="1" dirty="0">
                <a:effectLst/>
                <a:latin typeface="+mj-lt"/>
              </a:rPr>
              <a:t>"Brotherly Arms” 	</a:t>
            </a:r>
            <a:r>
              <a:rPr lang="en-US" i="1" dirty="0">
                <a:latin typeface="+mj-lt"/>
              </a:rPr>
              <a:t>     	      3 ETH</a:t>
            </a:r>
          </a:p>
          <a:p>
            <a:endParaRPr lang="en-US" i="1" dirty="0">
              <a:latin typeface="+mj-lt"/>
            </a:endParaRPr>
          </a:p>
          <a:p>
            <a:r>
              <a:rPr lang="en-US" i="1" dirty="0">
                <a:latin typeface="+mj-lt"/>
              </a:rPr>
              <a:t>“Avatar” 		           	      6.5 ETH</a:t>
            </a:r>
          </a:p>
          <a:p>
            <a:endParaRPr lang="en-US" i="1" dirty="0">
              <a:latin typeface="+mj-lt"/>
            </a:endParaRPr>
          </a:p>
          <a:p>
            <a:r>
              <a:rPr lang="en-US" i="1" dirty="0">
                <a:latin typeface="+mj-lt"/>
              </a:rPr>
              <a:t>“Beauty Comes From </a:t>
            </a:r>
          </a:p>
          <a:p>
            <a:r>
              <a:rPr lang="en-US" i="1" dirty="0">
                <a:latin typeface="+mj-lt"/>
              </a:rPr>
              <a:t>The Heart” 		      7 ETH</a:t>
            </a:r>
          </a:p>
          <a:p>
            <a:endParaRPr lang="en-US" i="1" dirty="0">
              <a:latin typeface="+mj-lt"/>
            </a:endParaRPr>
          </a:p>
          <a:p>
            <a:r>
              <a:rPr lang="en-US" i="1" dirty="0">
                <a:latin typeface="+mj-lt"/>
              </a:rPr>
              <a:t>“Help You People”	          	      10 ETH</a:t>
            </a:r>
          </a:p>
          <a:p>
            <a:endParaRPr lang="en-US" i="1" dirty="0">
              <a:latin typeface="+mj-lt"/>
            </a:endParaRPr>
          </a:p>
          <a:p>
            <a:r>
              <a:rPr lang="en-US" i="1" dirty="0">
                <a:latin typeface="+mj-lt"/>
              </a:rPr>
              <a:t>“Fight”			      2 ETH</a:t>
            </a:r>
          </a:p>
          <a:p>
            <a:endParaRPr lang="en-US" i="1" dirty="0">
              <a:latin typeface="+mj-lt"/>
            </a:endParaRPr>
          </a:p>
          <a:p>
            <a:r>
              <a:rPr lang="en-US" i="1" dirty="0">
                <a:latin typeface="+mj-lt"/>
              </a:rPr>
              <a:t>“Protection”		      .075 ETH</a:t>
            </a:r>
          </a:p>
          <a:p>
            <a:endParaRPr lang="en-US" i="1" dirty="0">
              <a:latin typeface="+mj-lt"/>
            </a:endParaRPr>
          </a:p>
          <a:p>
            <a:r>
              <a:rPr lang="en-US" i="1" dirty="0">
                <a:latin typeface="+mj-lt"/>
              </a:rPr>
              <a:t>”The Ancestors”		      2.3 ETH</a:t>
            </a:r>
          </a:p>
          <a:p>
            <a:endParaRPr lang="en-US" i="1" dirty="0">
              <a:latin typeface="+mj-lt"/>
            </a:endParaRPr>
          </a:p>
          <a:p>
            <a:r>
              <a:rPr lang="en-US" i="1" dirty="0">
                <a:latin typeface="+mj-lt"/>
              </a:rPr>
              <a:t>”Will Not Surrender”	      8 ETH</a:t>
            </a:r>
          </a:p>
          <a:p>
            <a:endParaRPr lang="en-US" i="1" dirty="0">
              <a:latin typeface="+mj-lt"/>
            </a:endParaRPr>
          </a:p>
          <a:p>
            <a:endParaRPr lang="en-US" dirty="0">
              <a:latin typeface="ui-monospace"/>
            </a:endParaRPr>
          </a:p>
          <a:p>
            <a:endParaRPr lang="en-US" dirty="0">
              <a:latin typeface="ui-monospace"/>
            </a:endParaRPr>
          </a:p>
        </p:txBody>
      </p:sp>
      <p:sp>
        <p:nvSpPr>
          <p:cNvPr id="27" name="Rectangle 26">
            <a:extLst>
              <a:ext uri="{FF2B5EF4-FFF2-40B4-BE49-F238E27FC236}">
                <a16:creationId xmlns:a16="http://schemas.microsoft.com/office/drawing/2014/main" id="{64362D3A-FD02-1244-8201-95F613DC3D04}"/>
              </a:ext>
            </a:extLst>
          </p:cNvPr>
          <p:cNvSpPr/>
          <p:nvPr/>
        </p:nvSpPr>
        <p:spPr>
          <a:xfrm>
            <a:off x="4036800" y="64559"/>
            <a:ext cx="2339276" cy="369332"/>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a:ln/>
                <a:solidFill>
                  <a:schemeClr val="accent4"/>
                </a:solidFill>
                <a:effectLst>
                  <a:outerShdw blurRad="38100" dist="19050" dir="2700000" algn="tl" rotWithShape="0">
                    <a:schemeClr val="dk1">
                      <a:alpha val="40000"/>
                    </a:schemeClr>
                  </a:outerShdw>
                </a:effectLst>
              </a:rPr>
              <a:t>“</a:t>
            </a:r>
            <a:r>
              <a:rPr lang="en-US" b="1" dirty="0">
                <a:ln w="0"/>
                <a:effectLst>
                  <a:outerShdw blurRad="38100" dist="19050" dir="2700000" algn="tl" rotWithShape="0">
                    <a:schemeClr val="dk1">
                      <a:alpha val="40000"/>
                    </a:schemeClr>
                  </a:outerShdw>
                </a:effectLst>
              </a:rPr>
              <a:t>Brotherly Arms</a:t>
            </a:r>
            <a:r>
              <a:rPr lang="en-US" b="1" dirty="0">
                <a:ln/>
                <a:solidFill>
                  <a:schemeClr val="accent4"/>
                </a:solidFill>
                <a:effectLst>
                  <a:outerShdw blurRad="38100" dist="19050" dir="2700000" algn="tl" rotWithShape="0">
                    <a:schemeClr val="dk1">
                      <a:alpha val="40000"/>
                    </a:schemeClr>
                  </a:outerShdw>
                </a:effectLst>
              </a:rPr>
              <a:t>”</a:t>
            </a:r>
            <a:endParaRPr lang="en-US" sz="5400" b="1" dirty="0">
              <a:ln/>
              <a:solidFill>
                <a:schemeClr val="accent4"/>
              </a:solidFill>
            </a:endParaRPr>
          </a:p>
        </p:txBody>
      </p:sp>
      <p:sp>
        <p:nvSpPr>
          <p:cNvPr id="29" name="Rectangle 28">
            <a:extLst>
              <a:ext uri="{FF2B5EF4-FFF2-40B4-BE49-F238E27FC236}">
                <a16:creationId xmlns:a16="http://schemas.microsoft.com/office/drawing/2014/main" id="{8955F18C-FBE2-AC46-97CA-E6446883AD51}"/>
              </a:ext>
            </a:extLst>
          </p:cNvPr>
          <p:cNvSpPr/>
          <p:nvPr/>
        </p:nvSpPr>
        <p:spPr>
          <a:xfrm>
            <a:off x="1112380" y="4248722"/>
            <a:ext cx="2191947" cy="369332"/>
          </a:xfrm>
          <a:prstGeom prst="rect">
            <a:avLst/>
          </a:prstGeom>
          <a:noFill/>
        </p:spPr>
        <p:txBody>
          <a:bodyPr wrap="none" lIns="91440" tIns="45720" rIns="91440" bIns="45720">
            <a:spAutoFit/>
          </a:bodyPr>
          <a:lstStyle/>
          <a:p>
            <a:pPr algn="ctr"/>
            <a:r>
              <a:rPr lang="en-US" b="1" dirty="0">
                <a:ln/>
                <a:solidFill>
                  <a:schemeClr val="accent4"/>
                </a:solidFill>
                <a:effectLst>
                  <a:outerShdw blurRad="38100" dist="19050" dir="2700000" algn="tl" rotWithShape="0">
                    <a:schemeClr val="dk1">
                      <a:alpha val="40000"/>
                    </a:schemeClr>
                  </a:outerShdw>
                </a:effectLst>
              </a:rPr>
              <a:t>“</a:t>
            </a:r>
            <a:r>
              <a:rPr lang="en-US" dirty="0">
                <a:ln w="0"/>
                <a:effectLst>
                  <a:outerShdw blurRad="38100" dist="19050" dir="2700000" algn="tl" rotWithShape="0">
                    <a:schemeClr val="dk1">
                      <a:alpha val="40000"/>
                    </a:schemeClr>
                  </a:outerShdw>
                </a:effectLst>
              </a:rPr>
              <a:t>Help Your People</a:t>
            </a:r>
            <a:r>
              <a:rPr lang="en-US" b="1" dirty="0">
                <a:ln/>
                <a:solidFill>
                  <a:schemeClr val="accent4"/>
                </a:solidFill>
                <a:effectLst>
                  <a:outerShdw blurRad="38100" dist="19050" dir="2700000" algn="tl" rotWithShape="0">
                    <a:schemeClr val="dk1">
                      <a:alpha val="40000"/>
                    </a:schemeClr>
                  </a:outerShdw>
                </a:effectLst>
              </a:rPr>
              <a:t>”</a:t>
            </a:r>
            <a:endParaRPr lang="en-US" b="1" dirty="0">
              <a:ln/>
              <a:solidFill>
                <a:schemeClr val="accent4"/>
              </a:solidFill>
            </a:endParaRPr>
          </a:p>
        </p:txBody>
      </p:sp>
      <p:sp>
        <p:nvSpPr>
          <p:cNvPr id="65" name="TextBox 64">
            <a:extLst>
              <a:ext uri="{FF2B5EF4-FFF2-40B4-BE49-F238E27FC236}">
                <a16:creationId xmlns:a16="http://schemas.microsoft.com/office/drawing/2014/main" id="{0F80B105-3731-E146-9991-FC68C26A4D47}"/>
              </a:ext>
            </a:extLst>
          </p:cNvPr>
          <p:cNvSpPr txBox="1"/>
          <p:nvPr/>
        </p:nvSpPr>
        <p:spPr>
          <a:xfrm>
            <a:off x="3904850" y="2793163"/>
            <a:ext cx="2765989" cy="1477328"/>
          </a:xfrm>
          <a:prstGeom prst="rect">
            <a:avLst/>
          </a:prstGeom>
          <a:noFill/>
        </p:spPr>
        <p:txBody>
          <a:bodyPr wrap="square">
            <a:spAutoFit/>
          </a:bodyPr>
          <a:lstStyle/>
          <a:p>
            <a:pPr algn="ctr"/>
            <a:r>
              <a:rPr lang="en-US" b="1" dirty="0">
                <a:ln/>
                <a:solidFill>
                  <a:schemeClr val="accent4"/>
                </a:solidFill>
                <a:effectLst>
                  <a:outerShdw blurRad="38100" dist="19050" dir="2700000" algn="tl" rotWithShape="0">
                    <a:schemeClr val="dk1">
                      <a:alpha val="40000"/>
                    </a:schemeClr>
                  </a:outerShdw>
                </a:effectLst>
              </a:rPr>
              <a:t>“</a:t>
            </a:r>
            <a:r>
              <a:rPr lang="en-US" dirty="0">
                <a:ln w="0"/>
                <a:effectLst>
                  <a:outerShdw blurRad="38100" dist="19050" dir="2700000" algn="tl" rotWithShape="0">
                    <a:schemeClr val="dk1">
                      <a:alpha val="40000"/>
                    </a:schemeClr>
                  </a:outerShdw>
                </a:effectLst>
              </a:rPr>
              <a:t>Beauty Comes From The Heart</a:t>
            </a:r>
            <a:r>
              <a:rPr lang="en-US" b="1" dirty="0">
                <a:ln/>
                <a:solidFill>
                  <a:schemeClr val="accent4"/>
                </a:solidFill>
                <a:effectLst>
                  <a:outerShdw blurRad="38100" dist="19050" dir="2700000" algn="tl" rotWithShape="0">
                    <a:schemeClr val="dk1">
                      <a:alpha val="40000"/>
                    </a:schemeClr>
                  </a:outerShdw>
                </a:effectLst>
              </a:rPr>
              <a:t>”</a:t>
            </a:r>
            <a:endParaRPr lang="en-US" b="1" dirty="0">
              <a:ln/>
              <a:solidFill>
                <a:schemeClr val="accent4"/>
              </a:solidFill>
            </a:endParaRPr>
          </a:p>
          <a:p>
            <a:pPr algn="ctr"/>
            <a:endParaRPr lang="en-US" sz="5400" b="1" dirty="0">
              <a:ln/>
              <a:solidFill>
                <a:schemeClr val="accent4"/>
              </a:solidFill>
            </a:endParaRPr>
          </a:p>
        </p:txBody>
      </p:sp>
    </p:spTree>
    <p:extLst>
      <p:ext uri="{BB962C8B-B14F-4D97-AF65-F5344CB8AC3E}">
        <p14:creationId xmlns:p14="http://schemas.microsoft.com/office/powerpoint/2010/main" val="1881260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78EDDD3-C548-48EF-B3CA-B290B1719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A picture containing person&#10;&#10;Description automatically generated">
            <a:extLst>
              <a:ext uri="{FF2B5EF4-FFF2-40B4-BE49-F238E27FC236}">
                <a16:creationId xmlns:a16="http://schemas.microsoft.com/office/drawing/2014/main" id="{3C9D705B-954B-D946-B217-29B43D287CA8}"/>
              </a:ext>
            </a:extLst>
          </p:cNvPr>
          <p:cNvPicPr>
            <a:picLocks noChangeAspect="1"/>
          </p:cNvPicPr>
          <p:nvPr/>
        </p:nvPicPr>
        <p:blipFill rotWithShape="1">
          <a:blip r:embed="rId3"/>
          <a:srcRect l="31610" r="10003" b="-2"/>
          <a:stretch/>
        </p:blipFill>
        <p:spPr>
          <a:xfrm>
            <a:off x="196731" y="166533"/>
            <a:ext cx="3809612" cy="6524936"/>
          </a:xfrm>
          <a:prstGeom prst="rect">
            <a:avLst/>
          </a:prstGeom>
        </p:spPr>
      </p:pic>
      <p:pic>
        <p:nvPicPr>
          <p:cNvPr id="12" name="Picture 11" descr="A person in a garment&#10;&#10;Description automatically generated with low confidence">
            <a:extLst>
              <a:ext uri="{FF2B5EF4-FFF2-40B4-BE49-F238E27FC236}">
                <a16:creationId xmlns:a16="http://schemas.microsoft.com/office/drawing/2014/main" id="{1F778AB5-E63D-974D-8D0D-8E770C71ED6F}"/>
              </a:ext>
            </a:extLst>
          </p:cNvPr>
          <p:cNvPicPr>
            <a:picLocks noChangeAspect="1"/>
          </p:cNvPicPr>
          <p:nvPr/>
        </p:nvPicPr>
        <p:blipFill rotWithShape="1">
          <a:blip r:embed="rId4"/>
          <a:srcRect l="13852" r="27946" b="-2"/>
          <a:stretch/>
        </p:blipFill>
        <p:spPr>
          <a:xfrm>
            <a:off x="4158774" y="166532"/>
            <a:ext cx="3797618" cy="6524936"/>
          </a:xfrm>
          <a:prstGeom prst="rect">
            <a:avLst/>
          </a:prstGeom>
        </p:spPr>
      </p:pic>
      <p:pic>
        <p:nvPicPr>
          <p:cNvPr id="14" name="Picture 13" descr="A person with flowers on the head&#10;&#10;Description automatically generated with medium confidence">
            <a:extLst>
              <a:ext uri="{FF2B5EF4-FFF2-40B4-BE49-F238E27FC236}">
                <a16:creationId xmlns:a16="http://schemas.microsoft.com/office/drawing/2014/main" id="{B3EA5BA2-8811-2C48-87BD-45C2FBE3AFEE}"/>
              </a:ext>
            </a:extLst>
          </p:cNvPr>
          <p:cNvPicPr>
            <a:picLocks noChangeAspect="1"/>
          </p:cNvPicPr>
          <p:nvPr/>
        </p:nvPicPr>
        <p:blipFill rotWithShape="1">
          <a:blip r:embed="rId5"/>
          <a:srcRect t="11160" b="6161"/>
          <a:stretch/>
        </p:blipFill>
        <p:spPr>
          <a:xfrm>
            <a:off x="8183346" y="166533"/>
            <a:ext cx="3822808" cy="3160653"/>
          </a:xfrm>
          <a:prstGeom prst="rect">
            <a:avLst/>
          </a:prstGeom>
        </p:spPr>
      </p:pic>
      <p:pic>
        <p:nvPicPr>
          <p:cNvPr id="10" name="Picture 9" descr="A picture containing outdoor&#10;&#10;Description automatically generated">
            <a:extLst>
              <a:ext uri="{FF2B5EF4-FFF2-40B4-BE49-F238E27FC236}">
                <a16:creationId xmlns:a16="http://schemas.microsoft.com/office/drawing/2014/main" id="{D6FB9AC9-8620-B84A-A278-0C5A1AB4DE52}"/>
              </a:ext>
            </a:extLst>
          </p:cNvPr>
          <p:cNvPicPr>
            <a:picLocks noChangeAspect="1"/>
          </p:cNvPicPr>
          <p:nvPr/>
        </p:nvPicPr>
        <p:blipFill rotWithShape="1">
          <a:blip r:embed="rId6"/>
          <a:srcRect t="16691"/>
          <a:stretch/>
        </p:blipFill>
        <p:spPr>
          <a:xfrm>
            <a:off x="8183346" y="3506741"/>
            <a:ext cx="3822808" cy="3184727"/>
          </a:xfrm>
          <a:prstGeom prst="rect">
            <a:avLst/>
          </a:prstGeom>
        </p:spPr>
      </p:pic>
      <p:sp>
        <p:nvSpPr>
          <p:cNvPr id="18" name="Rectangle 17">
            <a:extLst>
              <a:ext uri="{FF2B5EF4-FFF2-40B4-BE49-F238E27FC236}">
                <a16:creationId xmlns:a16="http://schemas.microsoft.com/office/drawing/2014/main" id="{8944865A-186D-9448-BE99-B5E0C1D332BB}"/>
              </a:ext>
            </a:extLst>
          </p:cNvPr>
          <p:cNvSpPr/>
          <p:nvPr/>
        </p:nvSpPr>
        <p:spPr>
          <a:xfrm>
            <a:off x="2281167" y="177869"/>
            <a:ext cx="1725176" cy="64633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a:ln/>
                <a:solidFill>
                  <a:schemeClr val="accent4"/>
                </a:solidFill>
              </a:rPr>
              <a:t>"</a:t>
            </a:r>
            <a:r>
              <a:rPr lang="en-US" b="1" dirty="0">
                <a:ln w="0"/>
                <a:effectLst>
                  <a:outerShdw blurRad="38100" dist="19050" dir="2700000" algn="tl" rotWithShape="0">
                    <a:schemeClr val="dk1">
                      <a:alpha val="40000"/>
                    </a:schemeClr>
                  </a:outerShdw>
                </a:effectLst>
              </a:rPr>
              <a:t>Will Not Surrender</a:t>
            </a:r>
            <a:r>
              <a:rPr lang="en-US" b="1" dirty="0">
                <a:ln/>
                <a:solidFill>
                  <a:schemeClr val="accent4"/>
                </a:solidFill>
              </a:rPr>
              <a:t>"</a:t>
            </a:r>
            <a:endParaRPr lang="en-US" sz="5400" b="1" dirty="0">
              <a:ln/>
              <a:solidFill>
                <a:schemeClr val="accent4"/>
              </a:solidFill>
            </a:endParaRPr>
          </a:p>
        </p:txBody>
      </p:sp>
      <p:sp>
        <p:nvSpPr>
          <p:cNvPr id="20" name="Rectangle 19">
            <a:extLst>
              <a:ext uri="{FF2B5EF4-FFF2-40B4-BE49-F238E27FC236}">
                <a16:creationId xmlns:a16="http://schemas.microsoft.com/office/drawing/2014/main" id="{C2C90921-F887-1B44-9D74-4001781A6044}"/>
              </a:ext>
            </a:extLst>
          </p:cNvPr>
          <p:cNvSpPr/>
          <p:nvPr/>
        </p:nvSpPr>
        <p:spPr>
          <a:xfrm>
            <a:off x="8233310" y="3693553"/>
            <a:ext cx="2129889" cy="369332"/>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a:ln/>
                <a:solidFill>
                  <a:schemeClr val="accent4"/>
                </a:solidFill>
              </a:rPr>
              <a:t>"</a:t>
            </a:r>
            <a:r>
              <a:rPr lang="en-US" b="1" dirty="0">
                <a:ln w="0"/>
                <a:effectLst>
                  <a:outerShdw blurRad="38100" dist="19050" dir="2700000" algn="tl" rotWithShape="0">
                    <a:schemeClr val="dk1">
                      <a:alpha val="40000"/>
                    </a:schemeClr>
                  </a:outerShdw>
                </a:effectLst>
              </a:rPr>
              <a:t>The Ancestors</a:t>
            </a:r>
            <a:r>
              <a:rPr lang="en-US" b="1" dirty="0">
                <a:ln/>
                <a:solidFill>
                  <a:schemeClr val="accent4"/>
                </a:solidFill>
              </a:rPr>
              <a:t>"</a:t>
            </a:r>
            <a:endParaRPr lang="en-US" sz="5400" b="1" dirty="0">
              <a:ln/>
              <a:solidFill>
                <a:schemeClr val="accent4"/>
              </a:solidFill>
            </a:endParaRPr>
          </a:p>
        </p:txBody>
      </p:sp>
      <p:sp>
        <p:nvSpPr>
          <p:cNvPr id="22" name="Rectangle 21">
            <a:extLst>
              <a:ext uri="{FF2B5EF4-FFF2-40B4-BE49-F238E27FC236}">
                <a16:creationId xmlns:a16="http://schemas.microsoft.com/office/drawing/2014/main" id="{C0D1005E-21A5-FD46-A6BC-92E4B64BA0D0}"/>
              </a:ext>
            </a:extLst>
          </p:cNvPr>
          <p:cNvSpPr/>
          <p:nvPr/>
        </p:nvSpPr>
        <p:spPr>
          <a:xfrm>
            <a:off x="10253755" y="316369"/>
            <a:ext cx="1725176" cy="369332"/>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a:ln/>
                <a:solidFill>
                  <a:schemeClr val="accent4"/>
                </a:solidFill>
              </a:rPr>
              <a:t>"</a:t>
            </a:r>
            <a:r>
              <a:rPr lang="en-US" b="1" dirty="0">
                <a:ln w="0"/>
                <a:effectLst>
                  <a:outerShdw blurRad="38100" dist="19050" dir="2700000" algn="tl" rotWithShape="0">
                    <a:schemeClr val="dk1">
                      <a:alpha val="40000"/>
                    </a:schemeClr>
                  </a:outerShdw>
                </a:effectLst>
              </a:rPr>
              <a:t>Fight</a:t>
            </a:r>
            <a:r>
              <a:rPr lang="en-US" b="1" dirty="0">
                <a:ln/>
                <a:solidFill>
                  <a:schemeClr val="accent4"/>
                </a:solidFill>
              </a:rPr>
              <a:t>"</a:t>
            </a:r>
            <a:endParaRPr lang="en-US" sz="5400" b="1" dirty="0">
              <a:ln/>
              <a:solidFill>
                <a:schemeClr val="accent4"/>
              </a:solidFill>
            </a:endParaRPr>
          </a:p>
        </p:txBody>
      </p:sp>
      <p:sp>
        <p:nvSpPr>
          <p:cNvPr id="23" name="Rectangle 22">
            <a:extLst>
              <a:ext uri="{FF2B5EF4-FFF2-40B4-BE49-F238E27FC236}">
                <a16:creationId xmlns:a16="http://schemas.microsoft.com/office/drawing/2014/main" id="{4FA8EE7A-9817-9A4E-86BA-80E6D1456775}"/>
              </a:ext>
            </a:extLst>
          </p:cNvPr>
          <p:cNvSpPr/>
          <p:nvPr/>
        </p:nvSpPr>
        <p:spPr>
          <a:xfrm>
            <a:off x="4158774" y="316369"/>
            <a:ext cx="1725176" cy="369332"/>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a:ln/>
                <a:solidFill>
                  <a:schemeClr val="accent4"/>
                </a:solidFill>
              </a:rPr>
              <a:t>"</a:t>
            </a:r>
            <a:r>
              <a:rPr lang="en-US" b="1" dirty="0">
                <a:ln w="0"/>
                <a:effectLst>
                  <a:outerShdw blurRad="38100" dist="19050" dir="2700000" algn="tl" rotWithShape="0">
                    <a:schemeClr val="dk1">
                      <a:alpha val="40000"/>
                    </a:schemeClr>
                  </a:outerShdw>
                </a:effectLst>
              </a:rPr>
              <a:t> Protection</a:t>
            </a:r>
            <a:r>
              <a:rPr lang="en-US" b="1" dirty="0">
                <a:ln/>
                <a:solidFill>
                  <a:schemeClr val="accent4"/>
                </a:solidFill>
              </a:rPr>
              <a:t>"</a:t>
            </a:r>
            <a:endParaRPr lang="en-US" sz="5400" b="1" dirty="0">
              <a:ln/>
              <a:solidFill>
                <a:schemeClr val="accent4"/>
              </a:solidFill>
            </a:endParaRPr>
          </a:p>
        </p:txBody>
      </p:sp>
    </p:spTree>
    <p:extLst>
      <p:ext uri="{BB962C8B-B14F-4D97-AF65-F5344CB8AC3E}">
        <p14:creationId xmlns:p14="http://schemas.microsoft.com/office/powerpoint/2010/main" val="2943388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of a dog with his left ear standing up and wearing a scarf">
            <a:extLst>
              <a:ext uri="{FF2B5EF4-FFF2-40B4-BE49-F238E27FC236}">
                <a16:creationId xmlns:a16="http://schemas.microsoft.com/office/drawing/2014/main" id="{285E2395-F258-4D5F-8EC1-2192791DA18B}"/>
              </a:ext>
            </a:extLst>
          </p:cNvPr>
          <p:cNvPicPr>
            <a:picLocks noGrp="1" noChangeAspect="1"/>
          </p:cNvPicPr>
          <p:nvPr>
            <p:ph type="pic" sz="quarter" idx="15"/>
          </p:nvPr>
        </p:nvPicPr>
        <p:blipFill rotWithShape="1">
          <a:blip r:embed="rId3"/>
          <a:srcRect l="5450" r="5450"/>
          <a:stretch/>
        </p:blipFill>
        <p:spPr/>
      </p:pic>
      <p:sp>
        <p:nvSpPr>
          <p:cNvPr id="5" name="Text Placeholder 4">
            <a:extLst>
              <a:ext uri="{FF2B5EF4-FFF2-40B4-BE49-F238E27FC236}">
                <a16:creationId xmlns:a16="http://schemas.microsoft.com/office/drawing/2014/main" id="{3C4A339D-F727-5849-BB14-525106CB0368}"/>
              </a:ext>
            </a:extLst>
          </p:cNvPr>
          <p:cNvSpPr>
            <a:spLocks noGrp="1"/>
          </p:cNvSpPr>
          <p:nvPr>
            <p:ph type="body" sz="quarter" idx="14"/>
          </p:nvPr>
        </p:nvSpPr>
        <p:spPr>
          <a:xfrm>
            <a:off x="534719" y="743382"/>
            <a:ext cx="5684522" cy="3188043"/>
          </a:xfrm>
        </p:spPr>
        <p:txBody>
          <a:bodyPr>
            <a:normAutofit fontScale="25000" lnSpcReduction="20000"/>
          </a:bodyPr>
          <a:lstStyle/>
          <a:p>
            <a:pPr algn="just"/>
            <a:r>
              <a:rPr lang="en-US" sz="7200" dirty="0">
                <a:solidFill>
                  <a:schemeClr val="tx1"/>
                </a:solidFill>
              </a:rPr>
              <a:t>The Ukraine Fund Marketplace is intended as a steppingstone in the evolution of philanthropy and humanity. We are able to extend the arena of resources by using the emerging technologies of blockchain and smart contracts. The cost efficiencies are also greater for blockchain processed charitable, which means more funds get to those in need compared to traditional methods. Finally, any good faith gesture can become an actionable donation.</a:t>
            </a:r>
          </a:p>
          <a:p>
            <a:pPr algn="just"/>
            <a:r>
              <a:rPr lang="en-US" sz="7200" dirty="0">
                <a:solidFill>
                  <a:schemeClr val="tx1"/>
                </a:solidFill>
              </a:rPr>
              <a:t>If some give a lot and a lot give some, we could all help and receive help when needed. My art is a photograph, maybe yours is a drawing, a coin, or promise to host a displaced family. It is now easier than ever to give, even when you can't afford to give money.</a:t>
            </a:r>
          </a:p>
          <a:p>
            <a:endParaRPr lang="en-US" dirty="0"/>
          </a:p>
        </p:txBody>
      </p:sp>
      <p:sp>
        <p:nvSpPr>
          <p:cNvPr id="7" name="Title 6">
            <a:extLst>
              <a:ext uri="{FF2B5EF4-FFF2-40B4-BE49-F238E27FC236}">
                <a16:creationId xmlns:a16="http://schemas.microsoft.com/office/drawing/2014/main" id="{14252D9C-EB96-2A4F-8097-72B8810D9BA0}"/>
              </a:ext>
            </a:extLst>
          </p:cNvPr>
          <p:cNvSpPr>
            <a:spLocks noGrp="1"/>
          </p:cNvSpPr>
          <p:nvPr>
            <p:ph type="title"/>
          </p:nvPr>
        </p:nvSpPr>
        <p:spPr>
          <a:xfrm>
            <a:off x="2514682" y="-90452"/>
            <a:ext cx="5605272" cy="1095303"/>
          </a:xfrm>
        </p:spPr>
        <p:txBody>
          <a:bodyPr/>
          <a:lstStyle/>
          <a:p>
            <a:pPr algn="ctr"/>
            <a:r>
              <a:rPr lang="en-US" dirty="0">
                <a:solidFill>
                  <a:schemeClr val="tx1"/>
                </a:solidFill>
              </a:rPr>
              <a:t>Summary</a:t>
            </a:r>
          </a:p>
        </p:txBody>
      </p:sp>
    </p:spTree>
    <p:extLst>
      <p:ext uri="{BB962C8B-B14F-4D97-AF65-F5344CB8AC3E}">
        <p14:creationId xmlns:p14="http://schemas.microsoft.com/office/powerpoint/2010/main" val="1646138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11B8686-D113-8046-BB5B-49354B748DE2}"/>
              </a:ext>
            </a:extLst>
          </p:cNvPr>
          <p:cNvSpPr/>
          <p:nvPr/>
        </p:nvSpPr>
        <p:spPr>
          <a:xfrm>
            <a:off x="3656872" y="2967335"/>
            <a:ext cx="4878259"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QUESTIONS ?</a:t>
            </a:r>
          </a:p>
        </p:txBody>
      </p:sp>
    </p:spTree>
    <p:extLst>
      <p:ext uri="{BB962C8B-B14F-4D97-AF65-F5344CB8AC3E}">
        <p14:creationId xmlns:p14="http://schemas.microsoft.com/office/powerpoint/2010/main" val="701637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17595"/>
            <a:ext cx="12192000" cy="6858000"/>
          </a:xfrm>
          <a:solidFill>
            <a:srgbClr val="6768AB">
              <a:alpha val="75000"/>
            </a:srgbClr>
          </a:solidFill>
        </p:spPr>
      </p:pic>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p:txBody>
          <a:bodyPr/>
          <a:lstStyle/>
          <a:p>
            <a:r>
              <a:rPr lang="en-US" dirty="0"/>
              <a:t>Our Goal</a:t>
            </a: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BD154E37-625F-DF4F-B4C9-4105693A0347}"/>
              </a:ext>
            </a:extLst>
          </p:cNvPr>
          <p:cNvSpPr>
            <a:spLocks noGrp="1"/>
          </p:cNvSpPr>
          <p:nvPr>
            <p:ph type="body" sz="quarter" idx="14"/>
          </p:nvPr>
        </p:nvSpPr>
        <p:spPr>
          <a:xfrm>
            <a:off x="767860" y="775620"/>
            <a:ext cx="6981093" cy="5953426"/>
          </a:xfrm>
        </p:spPr>
        <p:txBody>
          <a:bodyPr>
            <a:normAutofit fontScale="92500"/>
          </a:bodyPr>
          <a:lstStyle/>
          <a:p>
            <a:r>
              <a:rPr lang="en-US" sz="2400" dirty="0"/>
              <a:t>The conception of this project was the convergence of modern tech and philanthropy by the minds and hearts of 4 Fintech students. We wanted to build something to help Ukraine in the fight to defend their country and help the victims of the on-going atrocities. As a struggling student, I have neither fiat or crypto currencies to donate to the cause. We then came to realize the need for a donatable option other than currencies. This project's aim is to not only create another channel to raise charitable funds but, to also accept digital art as a donation. The art that is donated will be converted into an NFT and auctioned for ETH. This project is a digital marketplace which will auction art as well as accept donations in the form of ETH or digital art. All proceeds form this marketplace will be forwarded directly to approved charities for this cause.</a:t>
            </a:r>
          </a:p>
        </p:txBody>
      </p:sp>
    </p:spTree>
    <p:extLst>
      <p:ext uri="{BB962C8B-B14F-4D97-AF65-F5344CB8AC3E}">
        <p14:creationId xmlns:p14="http://schemas.microsoft.com/office/powerpoint/2010/main" val="389851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5" name="Picture 34">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7" name="Rectangle 36">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TextBox 44">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47" name="Rectangle 46">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Graphical user interface, application&#10;&#10;Description automatically generated">
            <a:extLst>
              <a:ext uri="{FF2B5EF4-FFF2-40B4-BE49-F238E27FC236}">
                <a16:creationId xmlns:a16="http://schemas.microsoft.com/office/drawing/2014/main" id="{42873B11-A5C4-F94A-9BD2-07DC385EA359}"/>
              </a:ext>
            </a:extLst>
          </p:cNvPr>
          <p:cNvPicPr>
            <a:picLocks noChangeAspect="1"/>
          </p:cNvPicPr>
          <p:nvPr/>
        </p:nvPicPr>
        <p:blipFill rotWithShape="1">
          <a:blip r:embed="rId4">
            <a:duotone>
              <a:schemeClr val="bg2">
                <a:shade val="45000"/>
                <a:satMod val="135000"/>
              </a:schemeClr>
              <a:prstClr val="white"/>
            </a:duotone>
            <a:alphaModFix amt="25000"/>
          </a:blip>
          <a:srcRect l="6898" r="5104" b="-1"/>
          <a:stretch/>
        </p:blipFill>
        <p:spPr>
          <a:xfrm>
            <a:off x="-1846" y="0"/>
            <a:ext cx="12191713" cy="6858000"/>
          </a:xfrm>
          <a:prstGeom prst="rect">
            <a:avLst/>
          </a:prstGeom>
        </p:spPr>
      </p:pic>
      <p:pic>
        <p:nvPicPr>
          <p:cNvPr id="51" name="Picture 50">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53" name="Rectangle 52">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193A44E-4D3E-E14E-86EE-02A52DC2A29C}"/>
              </a:ext>
            </a:extLst>
          </p:cNvPr>
          <p:cNvSpPr txBox="1"/>
          <p:nvPr/>
        </p:nvSpPr>
        <p:spPr>
          <a:xfrm>
            <a:off x="1177195" y="1454053"/>
            <a:ext cx="6731129" cy="3513363"/>
          </a:xfrm>
          <a:prstGeom prst="rect">
            <a:avLst/>
          </a:prstGeom>
        </p:spPr>
        <p:txBody>
          <a:bodyPr vert="horz" lIns="91440" tIns="45720" rIns="91440" bIns="45720" rtlCol="0" anchor="ctr">
            <a:normAutofit/>
          </a:bodyPr>
          <a:lstStyle/>
          <a:p>
            <a:pPr>
              <a:lnSpc>
                <a:spcPct val="120000"/>
              </a:lnSpc>
              <a:spcAft>
                <a:spcPts val="600"/>
              </a:spcAft>
              <a:buClr>
                <a:schemeClr val="accent6"/>
              </a:buClr>
              <a:buSzPct val="90000"/>
            </a:pPr>
            <a:r>
              <a:rPr lang="en-US" sz="2000" dirty="0"/>
              <a:t>THE DAPP</a:t>
            </a:r>
          </a:p>
          <a:p>
            <a:pPr>
              <a:lnSpc>
                <a:spcPct val="120000"/>
              </a:lnSpc>
              <a:spcAft>
                <a:spcPts val="600"/>
              </a:spcAft>
              <a:buClr>
                <a:schemeClr val="accent6"/>
              </a:buClr>
              <a:buSzPct val="90000"/>
            </a:pPr>
            <a:endParaRPr lang="en-US" sz="2000" dirty="0"/>
          </a:p>
          <a:p>
            <a:pPr>
              <a:lnSpc>
                <a:spcPct val="120000"/>
              </a:lnSpc>
              <a:spcAft>
                <a:spcPts val="600"/>
              </a:spcAft>
              <a:buClr>
                <a:schemeClr val="accent6"/>
              </a:buClr>
              <a:buSzPct val="90000"/>
            </a:pPr>
            <a:r>
              <a:rPr lang="en-US" sz="2000" dirty="0"/>
              <a:t>The Ukraine fund marketplace uses the Ethereum blockchain for this marketplace. The ERC721 smart contracts are written in Solidity and the user's interface will be run through </a:t>
            </a:r>
            <a:r>
              <a:rPr lang="en-US" sz="2000" dirty="0">
                <a:hlinkClick r:id="rId5"/>
              </a:rPr>
              <a:t>Streamlit</a:t>
            </a:r>
            <a:r>
              <a:rPr lang="en-US" sz="2000" dirty="0"/>
              <a:t>. The digital representation of the art will be pinned to </a:t>
            </a:r>
            <a:r>
              <a:rPr lang="en-US" sz="2000" dirty="0">
                <a:hlinkClick r:id="rId6"/>
              </a:rPr>
              <a:t>IPFS</a:t>
            </a:r>
            <a:r>
              <a:rPr lang="en-US" sz="2000" dirty="0"/>
              <a:t> by </a:t>
            </a:r>
            <a:r>
              <a:rPr lang="en-US" sz="2000" dirty="0">
                <a:hlinkClick r:id="rId7"/>
              </a:rPr>
              <a:t>Pinata</a:t>
            </a:r>
            <a:endParaRPr lang="en-US" sz="2000" dirty="0"/>
          </a:p>
        </p:txBody>
      </p:sp>
    </p:spTree>
    <p:extLst>
      <p:ext uri="{BB962C8B-B14F-4D97-AF65-F5344CB8AC3E}">
        <p14:creationId xmlns:p14="http://schemas.microsoft.com/office/powerpoint/2010/main" val="2382148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753763" y="355902"/>
            <a:ext cx="3373395" cy="805633"/>
          </a:xfrm>
        </p:spPr>
        <p:txBody>
          <a:bodyPr>
            <a:normAutofit fontScale="90000"/>
          </a:bodyPr>
          <a:lstStyle/>
          <a:p>
            <a:r>
              <a:rPr lang="en-US" dirty="0"/>
              <a:t>BALANCING ACT</a:t>
            </a:r>
          </a:p>
        </p:txBody>
      </p:sp>
      <p:pic>
        <p:nvPicPr>
          <p:cNvPr id="31" name="Picture Placeholder 12" descr="A person holding a baby with their noses and foreheads touching">
            <a:extLst>
              <a:ext uri="{FF2B5EF4-FFF2-40B4-BE49-F238E27FC236}">
                <a16:creationId xmlns:a16="http://schemas.microsoft.com/office/drawing/2014/main" id="{E6A8DD7D-03FE-4E34-BC50-4488924D5D85}"/>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85" b="85"/>
          <a:stretch/>
        </p:blipFill>
        <p:spPr/>
      </p:pic>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3CF8C31E-C4B1-3640-9317-9B6624A3639A}"/>
              </a:ext>
            </a:extLst>
          </p:cNvPr>
          <p:cNvSpPr txBox="1"/>
          <p:nvPr/>
        </p:nvSpPr>
        <p:spPr>
          <a:xfrm>
            <a:off x="314579" y="1805645"/>
            <a:ext cx="3904735" cy="4801314"/>
          </a:xfrm>
          <a:prstGeom prst="rect">
            <a:avLst/>
          </a:prstGeom>
          <a:noFill/>
        </p:spPr>
        <p:txBody>
          <a:bodyPr wrap="square" rtlCol="0">
            <a:spAutoFit/>
          </a:bodyPr>
          <a:lstStyle/>
          <a:p>
            <a:pPr marL="285750" indent="-285750">
              <a:buFont typeface="Arial" panose="020B0604020202020204" pitchFamily="34" charset="0"/>
              <a:buChar char="•"/>
            </a:pPr>
            <a:r>
              <a:rPr lang="en-US" dirty="0"/>
              <a:t>We used </a:t>
            </a:r>
            <a:r>
              <a:rPr lang="en-US" b="1" dirty="0">
                <a:hlinkClick r:id="rId4">
                  <a:extLst>
                    <a:ext uri="{A12FA001-AC4F-418D-AE19-62706E023703}">
                      <ahyp:hlinkClr xmlns:ahyp="http://schemas.microsoft.com/office/drawing/2018/hyperlinkcolor" val="tx"/>
                    </a:ext>
                  </a:extLst>
                </a:hlinkClick>
              </a:rPr>
              <a:t>Remix</a:t>
            </a:r>
            <a:r>
              <a:rPr lang="en-US" dirty="0"/>
              <a:t> to write, compile, and deploy the contracts.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hlinkClick r:id="rId5">
                  <a:extLst>
                    <a:ext uri="{A12FA001-AC4F-418D-AE19-62706E023703}">
                      <ahyp:hlinkClr xmlns:ahyp="http://schemas.microsoft.com/office/drawing/2018/hyperlinkcolor" val="tx"/>
                    </a:ext>
                  </a:extLst>
                </a:hlinkClick>
              </a:rPr>
              <a:t>Metamask</a:t>
            </a:r>
            <a:r>
              <a:rPr lang="en-US" dirty="0"/>
              <a:t> and </a:t>
            </a:r>
            <a:r>
              <a:rPr lang="en-US" b="1" u="sng" dirty="0" err="1"/>
              <a:t>Rinkeby</a:t>
            </a:r>
            <a:r>
              <a:rPr lang="en-US" dirty="0"/>
              <a:t> were used for the test wallet.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hlinkClick r:id="rId6">
                  <a:extLst>
                    <a:ext uri="{A12FA001-AC4F-418D-AE19-62706E023703}">
                      <ahyp:hlinkClr xmlns:ahyp="http://schemas.microsoft.com/office/drawing/2018/hyperlinkcolor" val="tx"/>
                    </a:ext>
                  </a:extLst>
                </a:hlinkClick>
              </a:rPr>
              <a:t>Rinkeby faucet</a:t>
            </a:r>
            <a:r>
              <a:rPr lang="en-US" b="1" dirty="0"/>
              <a:t> </a:t>
            </a:r>
            <a:r>
              <a:rPr lang="en-US" dirty="0"/>
              <a:t>offers tokens daily.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hlinkClick r:id="rId7">
                  <a:extLst>
                    <a:ext uri="{A12FA001-AC4F-418D-AE19-62706E023703}">
                      <ahyp:hlinkClr xmlns:ahyp="http://schemas.microsoft.com/office/drawing/2018/hyperlinkcolor" val="tx"/>
                    </a:ext>
                  </a:extLst>
                </a:hlinkClick>
              </a:rPr>
              <a:t>Pinata</a:t>
            </a:r>
            <a:r>
              <a:rPr lang="en-US" dirty="0"/>
              <a:t> and </a:t>
            </a:r>
            <a:r>
              <a:rPr lang="en-US" b="1" dirty="0">
                <a:hlinkClick r:id="rId8">
                  <a:extLst>
                    <a:ext uri="{A12FA001-AC4F-418D-AE19-62706E023703}">
                      <ahyp:hlinkClr xmlns:ahyp="http://schemas.microsoft.com/office/drawing/2018/hyperlinkcolor" val="tx"/>
                    </a:ext>
                  </a:extLst>
                </a:hlinkClick>
              </a:rPr>
              <a:t>IPFS</a:t>
            </a:r>
            <a:r>
              <a:rPr lang="en-US" dirty="0"/>
              <a:t> were used for the art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hlinkClick r:id="rId9">
                  <a:extLst>
                    <a:ext uri="{A12FA001-AC4F-418D-AE19-62706E023703}">
                      <ahyp:hlinkClr xmlns:ahyp="http://schemas.microsoft.com/office/drawing/2018/hyperlinkcolor" val="tx"/>
                    </a:ext>
                  </a:extLst>
                </a:hlinkClick>
              </a:rPr>
              <a:t>Streamlit</a:t>
            </a:r>
            <a:r>
              <a:rPr lang="en-US" dirty="0"/>
              <a:t> is used to interact with the contracts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Languages used include </a:t>
            </a:r>
            <a:r>
              <a:rPr lang="en-US" b="1" u="sng" dirty="0"/>
              <a:t>Solidity</a:t>
            </a:r>
            <a:r>
              <a:rPr lang="en-US" dirty="0"/>
              <a:t>, </a:t>
            </a:r>
            <a:r>
              <a:rPr lang="en-US" b="1" u="sng" dirty="0"/>
              <a:t>Python</a:t>
            </a:r>
            <a:r>
              <a:rPr lang="en-US" dirty="0"/>
              <a:t>, and </a:t>
            </a:r>
            <a:r>
              <a:rPr lang="en-US" b="1" u="sng" dirty="0"/>
              <a:t>JSON</a:t>
            </a:r>
          </a:p>
        </p:txBody>
      </p:sp>
    </p:spTree>
    <p:extLst>
      <p:ext uri="{BB962C8B-B14F-4D97-AF65-F5344CB8AC3E}">
        <p14:creationId xmlns:p14="http://schemas.microsoft.com/office/powerpoint/2010/main" val="2708177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 name="Picture 26">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TextBox 36">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39" name="Rectangle 38">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3" name="Picture 42">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44">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397473" y="116742"/>
            <a:ext cx="2327385" cy="395041"/>
          </a:xfrm>
        </p:spPr>
        <p:txBody>
          <a:bodyPr vert="horz" lIns="91440" tIns="45720" rIns="91440" bIns="45720" rtlCol="0" anchor="t" anchorCtr="0">
            <a:normAutofit fontScale="90000"/>
          </a:bodyPr>
          <a:lstStyle/>
          <a:p>
            <a:pPr>
              <a:lnSpc>
                <a:spcPct val="90000"/>
              </a:lnSpc>
            </a:pPr>
            <a:r>
              <a:rPr lang="en-US" dirty="0"/>
              <a:t>Contracts</a:t>
            </a:r>
          </a:p>
        </p:txBody>
      </p:sp>
      <p:sp>
        <p:nvSpPr>
          <p:cNvPr id="51" name="Rectangle 50">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91649AA-B7CE-144A-8B21-BEF8C50374C5}"/>
              </a:ext>
            </a:extLst>
          </p:cNvPr>
          <p:cNvSpPr txBox="1"/>
          <p:nvPr/>
        </p:nvSpPr>
        <p:spPr>
          <a:xfrm>
            <a:off x="1612041" y="1458096"/>
            <a:ext cx="4838186" cy="369332"/>
          </a:xfrm>
          <a:prstGeom prst="rect">
            <a:avLst/>
          </a:prstGeom>
          <a:noFill/>
        </p:spPr>
        <p:txBody>
          <a:bodyPr wrap="square" rtlCol="0">
            <a:spAutoFit/>
          </a:bodyPr>
          <a:lstStyle/>
          <a:p>
            <a:endParaRPr lang="en-US" dirty="0"/>
          </a:p>
        </p:txBody>
      </p:sp>
      <p:pic>
        <p:nvPicPr>
          <p:cNvPr id="22" name="Picture 21" descr="Graphical user interface, text, application, email&#10;&#10;Description automatically generated">
            <a:extLst>
              <a:ext uri="{FF2B5EF4-FFF2-40B4-BE49-F238E27FC236}">
                <a16:creationId xmlns:a16="http://schemas.microsoft.com/office/drawing/2014/main" id="{EB99B60E-A65C-E942-AB84-91C8703746BA}"/>
              </a:ext>
            </a:extLst>
          </p:cNvPr>
          <p:cNvPicPr>
            <a:picLocks noChangeAspect="1"/>
          </p:cNvPicPr>
          <p:nvPr/>
        </p:nvPicPr>
        <p:blipFill>
          <a:blip r:embed="rId5"/>
          <a:stretch>
            <a:fillRect/>
          </a:stretch>
        </p:blipFill>
        <p:spPr>
          <a:xfrm>
            <a:off x="1430936" y="871526"/>
            <a:ext cx="8747553" cy="5801580"/>
          </a:xfrm>
          <a:prstGeom prst="rect">
            <a:avLst/>
          </a:prstGeom>
        </p:spPr>
      </p:pic>
      <p:sp>
        <p:nvSpPr>
          <p:cNvPr id="23" name="Rectangle 22">
            <a:extLst>
              <a:ext uri="{FF2B5EF4-FFF2-40B4-BE49-F238E27FC236}">
                <a16:creationId xmlns:a16="http://schemas.microsoft.com/office/drawing/2014/main" id="{1102816D-87F4-884A-B24D-DD4756F62DD4}"/>
              </a:ext>
            </a:extLst>
          </p:cNvPr>
          <p:cNvSpPr/>
          <p:nvPr/>
        </p:nvSpPr>
        <p:spPr>
          <a:xfrm>
            <a:off x="2334166" y="50118"/>
            <a:ext cx="8231708" cy="923330"/>
          </a:xfrm>
          <a:prstGeom prst="rect">
            <a:avLst/>
          </a:prstGeom>
          <a:noFill/>
        </p:spPr>
        <p:txBody>
          <a:bodyPr wrap="square" lIns="91440" tIns="45720" rIns="91440" bIns="45720">
            <a:spAutoFit/>
          </a:bodyPr>
          <a:lstStyle/>
          <a:p>
            <a:pPr algn="ctr"/>
            <a:r>
              <a:rPr lang="en-US" sz="5400" b="0" cap="none" spc="0" dirty="0" err="1">
                <a:ln w="0"/>
                <a:solidFill>
                  <a:schemeClr val="tx1"/>
                </a:solidFill>
                <a:effectLst>
                  <a:outerShdw blurRad="38100" dist="19050" dir="2700000" algn="tl" rotWithShape="0">
                    <a:schemeClr val="dk1">
                      <a:alpha val="40000"/>
                    </a:schemeClr>
                  </a:outerShdw>
                </a:effectLst>
              </a:rPr>
              <a:t>UkraineArtMarket.sol</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7837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 name="Picture 26">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TextBox 36">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39" name="Rectangle 38">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3" name="Picture 42">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44">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91649AA-B7CE-144A-8B21-BEF8C50374C5}"/>
              </a:ext>
            </a:extLst>
          </p:cNvPr>
          <p:cNvSpPr txBox="1"/>
          <p:nvPr/>
        </p:nvSpPr>
        <p:spPr>
          <a:xfrm>
            <a:off x="1612041" y="1458096"/>
            <a:ext cx="4838186" cy="369332"/>
          </a:xfrm>
          <a:prstGeom prst="rect">
            <a:avLst/>
          </a:prstGeom>
          <a:noFill/>
        </p:spPr>
        <p:txBody>
          <a:bodyPr wrap="square" rtlCol="0">
            <a:spAutoFit/>
          </a:bodyPr>
          <a:lstStyle/>
          <a:p>
            <a:endParaRPr lang="en-US" dirty="0"/>
          </a:p>
        </p:txBody>
      </p:sp>
      <p:pic>
        <p:nvPicPr>
          <p:cNvPr id="22" name="Picture 21">
            <a:extLst>
              <a:ext uri="{FF2B5EF4-FFF2-40B4-BE49-F238E27FC236}">
                <a16:creationId xmlns:a16="http://schemas.microsoft.com/office/drawing/2014/main" id="{EB99B60E-A65C-E942-AB84-91C8703746BA}"/>
              </a:ext>
            </a:extLst>
          </p:cNvPr>
          <p:cNvPicPr>
            <a:picLocks noChangeAspect="1"/>
          </p:cNvPicPr>
          <p:nvPr/>
        </p:nvPicPr>
        <p:blipFill>
          <a:blip r:embed="rId5"/>
          <a:srcRect/>
          <a:stretch/>
        </p:blipFill>
        <p:spPr>
          <a:xfrm>
            <a:off x="1904761" y="871526"/>
            <a:ext cx="7799902" cy="5801580"/>
          </a:xfrm>
          <a:prstGeom prst="rect">
            <a:avLst/>
          </a:prstGeom>
        </p:spPr>
      </p:pic>
      <p:sp>
        <p:nvSpPr>
          <p:cNvPr id="24" name="Rectangle 23">
            <a:extLst>
              <a:ext uri="{FF2B5EF4-FFF2-40B4-BE49-F238E27FC236}">
                <a16:creationId xmlns:a16="http://schemas.microsoft.com/office/drawing/2014/main" id="{E6A91ECF-3C99-4A4F-9120-69BC635A2900}"/>
              </a:ext>
            </a:extLst>
          </p:cNvPr>
          <p:cNvSpPr/>
          <p:nvPr/>
        </p:nvSpPr>
        <p:spPr>
          <a:xfrm>
            <a:off x="2118886" y="22672"/>
            <a:ext cx="8231708" cy="923330"/>
          </a:xfrm>
          <a:prstGeom prst="rect">
            <a:avLst/>
          </a:prstGeom>
          <a:noFill/>
        </p:spPr>
        <p:txBody>
          <a:bodyPr wrap="square" lIns="91440" tIns="45720" rIns="91440" bIns="45720">
            <a:spAutoFit/>
          </a:bodyPr>
          <a:lstStyle/>
          <a:p>
            <a:pPr algn="ctr"/>
            <a:r>
              <a:rPr lang="en-US" sz="5400" b="0" cap="none" spc="0" dirty="0" err="1">
                <a:ln w="0"/>
                <a:solidFill>
                  <a:schemeClr val="tx1"/>
                </a:solidFill>
                <a:effectLst>
                  <a:outerShdw blurRad="38100" dist="19050" dir="2700000" algn="tl" rotWithShape="0">
                    <a:schemeClr val="dk1">
                      <a:alpha val="40000"/>
                    </a:schemeClr>
                  </a:outerShdw>
                </a:effectLst>
              </a:rPr>
              <a:t>UkraineArtMarket.sol</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6240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 name="Picture 26">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TextBox 36">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39" name="Rectangle 38">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3" name="Picture 42">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44">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91649AA-B7CE-144A-8B21-BEF8C50374C5}"/>
              </a:ext>
            </a:extLst>
          </p:cNvPr>
          <p:cNvSpPr txBox="1"/>
          <p:nvPr/>
        </p:nvSpPr>
        <p:spPr>
          <a:xfrm>
            <a:off x="1612041" y="1458096"/>
            <a:ext cx="4838186" cy="369332"/>
          </a:xfrm>
          <a:prstGeom prst="rect">
            <a:avLst/>
          </a:prstGeom>
          <a:noFill/>
        </p:spPr>
        <p:txBody>
          <a:bodyPr wrap="square" rtlCol="0">
            <a:spAutoFit/>
          </a:bodyPr>
          <a:lstStyle/>
          <a:p>
            <a:endParaRPr lang="en-US" dirty="0"/>
          </a:p>
        </p:txBody>
      </p:sp>
      <p:pic>
        <p:nvPicPr>
          <p:cNvPr id="22" name="Picture 21">
            <a:extLst>
              <a:ext uri="{FF2B5EF4-FFF2-40B4-BE49-F238E27FC236}">
                <a16:creationId xmlns:a16="http://schemas.microsoft.com/office/drawing/2014/main" id="{EB99B60E-A65C-E942-AB84-91C8703746BA}"/>
              </a:ext>
            </a:extLst>
          </p:cNvPr>
          <p:cNvPicPr>
            <a:picLocks noChangeAspect="1"/>
          </p:cNvPicPr>
          <p:nvPr/>
        </p:nvPicPr>
        <p:blipFill>
          <a:blip r:embed="rId5"/>
          <a:srcRect/>
          <a:stretch/>
        </p:blipFill>
        <p:spPr>
          <a:xfrm>
            <a:off x="1430936" y="1016114"/>
            <a:ext cx="8747553" cy="5512404"/>
          </a:xfrm>
          <a:prstGeom prst="rect">
            <a:avLst/>
          </a:prstGeom>
        </p:spPr>
      </p:pic>
      <p:sp>
        <p:nvSpPr>
          <p:cNvPr id="20" name="Rectangle 19">
            <a:extLst>
              <a:ext uri="{FF2B5EF4-FFF2-40B4-BE49-F238E27FC236}">
                <a16:creationId xmlns:a16="http://schemas.microsoft.com/office/drawing/2014/main" id="{E1896892-2226-7647-A3AA-8EDEC8C43FDB}"/>
              </a:ext>
            </a:extLst>
          </p:cNvPr>
          <p:cNvSpPr/>
          <p:nvPr/>
        </p:nvSpPr>
        <p:spPr>
          <a:xfrm>
            <a:off x="2334166" y="50118"/>
            <a:ext cx="8231708" cy="923330"/>
          </a:xfrm>
          <a:prstGeom prst="rect">
            <a:avLst/>
          </a:prstGeom>
          <a:noFill/>
        </p:spPr>
        <p:txBody>
          <a:bodyPr wrap="square" lIns="91440" tIns="45720" rIns="91440" bIns="45720">
            <a:spAutoFit/>
          </a:bodyPr>
          <a:lstStyle/>
          <a:p>
            <a:pPr algn="ctr"/>
            <a:r>
              <a:rPr lang="en-US" sz="5400" b="0" cap="none" spc="0" dirty="0" err="1">
                <a:ln w="0"/>
                <a:solidFill>
                  <a:schemeClr val="tx1"/>
                </a:solidFill>
                <a:effectLst>
                  <a:outerShdw blurRad="38100" dist="19050" dir="2700000" algn="tl" rotWithShape="0">
                    <a:schemeClr val="dk1">
                      <a:alpha val="40000"/>
                    </a:schemeClr>
                  </a:outerShdw>
                </a:effectLst>
              </a:rPr>
              <a:t>UkraineArtMarket.sol</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27628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 name="Picture 26">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TextBox 36">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39" name="Rectangle 38">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3" name="Picture 42">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44">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91649AA-B7CE-144A-8B21-BEF8C50374C5}"/>
              </a:ext>
            </a:extLst>
          </p:cNvPr>
          <p:cNvSpPr txBox="1"/>
          <p:nvPr/>
        </p:nvSpPr>
        <p:spPr>
          <a:xfrm>
            <a:off x="1612041" y="1458096"/>
            <a:ext cx="4838186" cy="369332"/>
          </a:xfrm>
          <a:prstGeom prst="rect">
            <a:avLst/>
          </a:prstGeom>
          <a:noFill/>
        </p:spPr>
        <p:txBody>
          <a:bodyPr wrap="square" rtlCol="0">
            <a:spAutoFit/>
          </a:bodyPr>
          <a:lstStyle/>
          <a:p>
            <a:endParaRPr lang="en-US" dirty="0"/>
          </a:p>
        </p:txBody>
      </p:sp>
      <p:sp>
        <p:nvSpPr>
          <p:cNvPr id="20" name="Rectangle 19">
            <a:extLst>
              <a:ext uri="{FF2B5EF4-FFF2-40B4-BE49-F238E27FC236}">
                <a16:creationId xmlns:a16="http://schemas.microsoft.com/office/drawing/2014/main" id="{8B660774-8F4C-9D46-899C-A4A667F28BD3}"/>
              </a:ext>
            </a:extLst>
          </p:cNvPr>
          <p:cNvSpPr/>
          <p:nvPr/>
        </p:nvSpPr>
        <p:spPr>
          <a:xfrm>
            <a:off x="2334166" y="50118"/>
            <a:ext cx="8231708" cy="923330"/>
          </a:xfrm>
          <a:prstGeom prst="rect">
            <a:avLst/>
          </a:prstGeom>
          <a:noFill/>
        </p:spPr>
        <p:txBody>
          <a:bodyPr wrap="square" lIns="91440" tIns="45720" rIns="91440" bIns="45720">
            <a:spAutoFit/>
          </a:bodyPr>
          <a:lstStyle/>
          <a:p>
            <a:pPr algn="ctr"/>
            <a:r>
              <a:rPr lang="en-US" sz="5400" b="0" cap="none" spc="0" dirty="0" err="1">
                <a:ln w="0"/>
                <a:solidFill>
                  <a:schemeClr val="tx1"/>
                </a:solidFill>
                <a:effectLst>
                  <a:outerShdw blurRad="38100" dist="19050" dir="2700000" algn="tl" rotWithShape="0">
                    <a:schemeClr val="dk1">
                      <a:alpha val="40000"/>
                    </a:schemeClr>
                  </a:outerShdw>
                </a:effectLst>
              </a:rPr>
              <a:t>UkraineAuction.sol</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757EFA9D-7571-8C45-8207-0163BB3EFD3A}"/>
              </a:ext>
            </a:extLst>
          </p:cNvPr>
          <p:cNvPicPr>
            <a:picLocks noChangeAspect="1"/>
          </p:cNvPicPr>
          <p:nvPr/>
        </p:nvPicPr>
        <p:blipFill>
          <a:blip r:embed="rId5"/>
          <a:srcRect/>
          <a:stretch/>
        </p:blipFill>
        <p:spPr>
          <a:xfrm>
            <a:off x="217462" y="1023566"/>
            <a:ext cx="4121470" cy="5464422"/>
          </a:xfrm>
          <a:prstGeom prst="rect">
            <a:avLst/>
          </a:prstGeom>
        </p:spPr>
      </p:pic>
      <p:pic>
        <p:nvPicPr>
          <p:cNvPr id="7" name="Picture 6">
            <a:extLst>
              <a:ext uri="{FF2B5EF4-FFF2-40B4-BE49-F238E27FC236}">
                <a16:creationId xmlns:a16="http://schemas.microsoft.com/office/drawing/2014/main" id="{A2BC1233-72FE-1345-963C-C0AFCF8CFF73}"/>
              </a:ext>
            </a:extLst>
          </p:cNvPr>
          <p:cNvPicPr>
            <a:picLocks noChangeAspect="1"/>
          </p:cNvPicPr>
          <p:nvPr/>
        </p:nvPicPr>
        <p:blipFill>
          <a:blip r:embed="rId6"/>
          <a:stretch>
            <a:fillRect/>
          </a:stretch>
        </p:blipFill>
        <p:spPr>
          <a:xfrm>
            <a:off x="4014125" y="1505303"/>
            <a:ext cx="3810000" cy="4584700"/>
          </a:xfrm>
          <a:prstGeom prst="rect">
            <a:avLst/>
          </a:prstGeom>
        </p:spPr>
      </p:pic>
      <p:pic>
        <p:nvPicPr>
          <p:cNvPr id="9" name="Picture 8" descr="Text&#10;&#10;Description automatically generated">
            <a:extLst>
              <a:ext uri="{FF2B5EF4-FFF2-40B4-BE49-F238E27FC236}">
                <a16:creationId xmlns:a16="http://schemas.microsoft.com/office/drawing/2014/main" id="{FA384673-6220-AB48-91DF-015F264F8272}"/>
              </a:ext>
            </a:extLst>
          </p:cNvPr>
          <p:cNvPicPr>
            <a:picLocks noChangeAspect="1"/>
          </p:cNvPicPr>
          <p:nvPr/>
        </p:nvPicPr>
        <p:blipFill>
          <a:blip r:embed="rId7"/>
          <a:stretch>
            <a:fillRect/>
          </a:stretch>
        </p:blipFill>
        <p:spPr>
          <a:xfrm>
            <a:off x="7778829" y="1648511"/>
            <a:ext cx="3962400" cy="3704186"/>
          </a:xfrm>
          <a:prstGeom prst="rect">
            <a:avLst/>
          </a:prstGeom>
        </p:spPr>
      </p:pic>
    </p:spTree>
    <p:extLst>
      <p:ext uri="{BB962C8B-B14F-4D97-AF65-F5344CB8AC3E}">
        <p14:creationId xmlns:p14="http://schemas.microsoft.com/office/powerpoint/2010/main" val="3517204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1F30D3-5C45-E741-A306-83753A715372}"/>
              </a:ext>
            </a:extLst>
          </p:cNvPr>
          <p:cNvSpPr>
            <a:spLocks noGrp="1"/>
          </p:cNvSpPr>
          <p:nvPr>
            <p:ph type="title"/>
          </p:nvPr>
        </p:nvSpPr>
        <p:spPr>
          <a:xfrm>
            <a:off x="4126991" y="2118360"/>
            <a:ext cx="3619501" cy="1179576"/>
          </a:xfrm>
        </p:spPr>
        <p:txBody>
          <a:bodyPr/>
          <a:lstStyle/>
          <a:p>
            <a:r>
              <a:rPr lang="en-US" dirty="0"/>
              <a:t>STREEM</a:t>
            </a:r>
          </a:p>
        </p:txBody>
      </p:sp>
      <p:pic>
        <p:nvPicPr>
          <p:cNvPr id="23" name="Picture 22" descr="Graphical user interface, website&#10;&#10;Description automatically generated">
            <a:extLst>
              <a:ext uri="{FF2B5EF4-FFF2-40B4-BE49-F238E27FC236}">
                <a16:creationId xmlns:a16="http://schemas.microsoft.com/office/drawing/2014/main" id="{93C120A4-3052-574A-85D7-88C09DE890BE}"/>
              </a:ext>
            </a:extLst>
          </p:cNvPr>
          <p:cNvPicPr>
            <a:picLocks noChangeAspect="1"/>
          </p:cNvPicPr>
          <p:nvPr/>
        </p:nvPicPr>
        <p:blipFill>
          <a:blip r:embed="rId2"/>
          <a:stretch>
            <a:fillRect/>
          </a:stretch>
        </p:blipFill>
        <p:spPr>
          <a:xfrm>
            <a:off x="1441651" y="0"/>
            <a:ext cx="9308697" cy="6858000"/>
          </a:xfrm>
          <a:prstGeom prst="rect">
            <a:avLst/>
          </a:prstGeom>
        </p:spPr>
      </p:pic>
    </p:spTree>
    <p:extLst>
      <p:ext uri="{BB962C8B-B14F-4D97-AF65-F5344CB8AC3E}">
        <p14:creationId xmlns:p14="http://schemas.microsoft.com/office/powerpoint/2010/main" val="3106832019"/>
      </p:ext>
    </p:extLst>
  </p:cSld>
  <p:clrMapOvr>
    <a:masterClrMapping/>
  </p:clrMapOvr>
</p:sld>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662</Words>
  <Application>Microsoft Macintosh PowerPoint</Application>
  <PresentationFormat>Widescreen</PresentationFormat>
  <Paragraphs>88</Paragraphs>
  <Slides>13</Slides>
  <Notes>7</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13</vt:i4>
      </vt:variant>
    </vt:vector>
  </HeadingPairs>
  <TitlesOfParts>
    <vt:vector size="26" baseType="lpstr">
      <vt:lpstr>Arial</vt:lpstr>
      <vt:lpstr>Calibri</vt:lpstr>
      <vt:lpstr>MS Shell Dlg 2</vt:lpstr>
      <vt:lpstr>Segoe UI</vt:lpstr>
      <vt:lpstr>Segoe UI Light</vt:lpstr>
      <vt:lpstr>ui-monospace</vt:lpstr>
      <vt:lpstr>Wingdings</vt:lpstr>
      <vt:lpstr>Wingdings 3</vt:lpstr>
      <vt:lpstr>Balancing Act</vt:lpstr>
      <vt:lpstr>Wellspring</vt:lpstr>
      <vt:lpstr>Star of the show</vt:lpstr>
      <vt:lpstr>Amusements</vt:lpstr>
      <vt:lpstr>Madison</vt:lpstr>
      <vt:lpstr>NFT AUCTION 2022 Effort to Support Ukraine Live at 6:30PM June 1st    </vt:lpstr>
      <vt:lpstr>Our Goal</vt:lpstr>
      <vt:lpstr>PowerPoint Presentation</vt:lpstr>
      <vt:lpstr>BALANCING ACT</vt:lpstr>
      <vt:lpstr>Contracts</vt:lpstr>
      <vt:lpstr>PowerPoint Presentation</vt:lpstr>
      <vt:lpstr>PowerPoint Presentation</vt:lpstr>
      <vt:lpstr>PowerPoint Presentation</vt:lpstr>
      <vt:lpstr>STREEM</vt:lpstr>
      <vt:lpstr>PowerPoint Presentation</vt:lpstr>
      <vt:lpstr>PowerPoint Presentation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2021-12-08T21:54:28Z</dcterms:created>
  <dcterms:modified xsi:type="dcterms:W3CDTF">2022-06-01T23:34:44Z</dcterms:modified>
</cp:coreProperties>
</file>